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7" r:id="rId6"/>
    <p:sldId id="268" r:id="rId7"/>
    <p:sldId id="269" r:id="rId8"/>
    <p:sldId id="279" r:id="rId9"/>
    <p:sldId id="280" r:id="rId10"/>
    <p:sldId id="270" r:id="rId11"/>
    <p:sldId id="272" r:id="rId12"/>
    <p:sldId id="281" r:id="rId13"/>
    <p:sldId id="289" r:id="rId14"/>
    <p:sldId id="282" r:id="rId15"/>
    <p:sldId id="276" r:id="rId16"/>
    <p:sldId id="273" r:id="rId17"/>
    <p:sldId id="283" r:id="rId18"/>
    <p:sldId id="284" r:id="rId19"/>
    <p:sldId id="277" r:id="rId20"/>
    <p:sldId id="274" r:id="rId21"/>
    <p:sldId id="285" r:id="rId22"/>
    <p:sldId id="290" r:id="rId23"/>
    <p:sldId id="278" r:id="rId24"/>
    <p:sldId id="291" r:id="rId25"/>
    <p:sldId id="292" r:id="rId26"/>
    <p:sldId id="293" r:id="rId27"/>
    <p:sldId id="295" r:id="rId28"/>
    <p:sldId id="29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295E"/>
    <a:srgbClr val="E37777"/>
    <a:srgbClr val="F2F2F2"/>
    <a:srgbClr val="FFFF66"/>
    <a:srgbClr val="A50021"/>
    <a:srgbClr val="180207"/>
    <a:srgbClr val="7F7F7F"/>
    <a:srgbClr val="404040"/>
    <a:srgbClr val="A6A6A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53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hyperlink" Target="../../../Data_Introduction/Excercise-10/Final%20Project%20Presentation_v01.pdf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D1003C-0A78-4F68-BFD5-4F3EBCFE09A1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7AD0E60-FE27-48C5-9253-DBA64EF67BBB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100" dirty="0" smtClean="0">
              <a:latin typeface="Arial" panose="020B0604020202020204" pitchFamily="34" charset="0"/>
              <a:cs typeface="Arial" panose="020B0604020202020204" pitchFamily="34" charset="0"/>
            </a:rPr>
            <a:t>Conclusion 1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A2A7BF-4597-454C-87A9-5E8B6AE5E4DD}" type="parTrans" cxnId="{A9605BB0-8292-4ECC-B880-4E496BB90B3C}">
      <dgm:prSet/>
      <dgm:spPr/>
      <dgm:t>
        <a:bodyPr/>
        <a:lstStyle/>
        <a:p>
          <a:endParaRPr lang="en-US"/>
        </a:p>
      </dgm:t>
    </dgm:pt>
    <dgm:pt modelId="{8615C60B-175F-43C7-AD93-71E0AACB3694}" type="sibTrans" cxnId="{A9605BB0-8292-4ECC-B880-4E496BB90B3C}">
      <dgm:prSet/>
      <dgm:spPr>
        <a:solidFill>
          <a:srgbClr val="CE295E"/>
        </a:solidFill>
      </dgm:spPr>
      <dgm:t>
        <a:bodyPr/>
        <a:lstStyle/>
        <a:p>
          <a:endParaRPr lang="en-US"/>
        </a:p>
      </dgm:t>
    </dgm:pt>
    <dgm:pt modelId="{B58A0B62-F615-4DDE-8B1E-CF3B63C6973F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100" dirty="0" smtClean="0">
              <a:latin typeface="Arial" panose="020B0604020202020204" pitchFamily="34" charset="0"/>
              <a:cs typeface="Arial" panose="020B0604020202020204" pitchFamily="34" charset="0"/>
            </a:rPr>
            <a:t>Conclusion 4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E6F121-12A5-4F59-A216-39136E8BD983}" type="parTrans" cxnId="{4FA1556E-98F8-4586-8F0B-973BBE048B0B}">
      <dgm:prSet/>
      <dgm:spPr/>
      <dgm:t>
        <a:bodyPr/>
        <a:lstStyle/>
        <a:p>
          <a:endParaRPr lang="en-US"/>
        </a:p>
      </dgm:t>
    </dgm:pt>
    <dgm:pt modelId="{C486B0B2-BF91-47E7-B07F-DB2C165A6092}" type="sibTrans" cxnId="{4FA1556E-98F8-4586-8F0B-973BBE048B0B}">
      <dgm:prSet/>
      <dgm:spPr>
        <a:solidFill>
          <a:srgbClr val="CE295E"/>
        </a:solidFill>
      </dgm:spPr>
      <dgm:t>
        <a:bodyPr/>
        <a:lstStyle/>
        <a:p>
          <a:endParaRPr lang="en-US"/>
        </a:p>
      </dgm:t>
    </dgm:pt>
    <dgm:pt modelId="{732AA832-54E2-4482-AFCE-E385D58DD012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100" dirty="0" smtClean="0">
              <a:latin typeface="Arial" panose="020B0604020202020204" pitchFamily="34" charset="0"/>
              <a:cs typeface="Arial" panose="020B0604020202020204" pitchFamily="34" charset="0"/>
            </a:rPr>
            <a:t>Conclusion 3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28EFFC-C45E-4E81-B6CE-E533AC5287FB}" type="parTrans" cxnId="{75651FCD-6B73-4B42-8844-6E2BC848606C}">
      <dgm:prSet/>
      <dgm:spPr/>
      <dgm:t>
        <a:bodyPr/>
        <a:lstStyle/>
        <a:p>
          <a:endParaRPr lang="en-US"/>
        </a:p>
      </dgm:t>
    </dgm:pt>
    <dgm:pt modelId="{E0FDC6FE-3B10-4141-B5EA-7C722ED3DA38}" type="sibTrans" cxnId="{75651FCD-6B73-4B42-8844-6E2BC848606C}">
      <dgm:prSet/>
      <dgm:spPr>
        <a:solidFill>
          <a:srgbClr val="CE295E"/>
        </a:solid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file"/>
          </dgm14:cNvPr>
        </a:ext>
      </dgm:extLst>
    </dgm:pt>
    <dgm:pt modelId="{BE014474-38BD-442C-904F-A4C3D78C7103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100" b="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 2</a:t>
          </a:r>
          <a:endParaRPr lang="en-US" sz="1100" b="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6B0B6E-708E-487A-8EB4-5AB3E7E2A668}" type="parTrans" cxnId="{4F6BFF11-8A8A-4D05-A98D-79207EB74E57}">
      <dgm:prSet/>
      <dgm:spPr/>
      <dgm:t>
        <a:bodyPr/>
        <a:lstStyle/>
        <a:p>
          <a:endParaRPr lang="en-US"/>
        </a:p>
      </dgm:t>
    </dgm:pt>
    <dgm:pt modelId="{F2BA3DEB-C074-49AE-8217-D9BDEE4D141A}" type="sibTrans" cxnId="{4F6BFF11-8A8A-4D05-A98D-79207EB74E57}">
      <dgm:prSet/>
      <dgm:spPr>
        <a:solidFill>
          <a:srgbClr val="CE295E"/>
        </a:solidFill>
      </dgm:spPr>
      <dgm:t>
        <a:bodyPr/>
        <a:lstStyle/>
        <a:p>
          <a:endParaRPr lang="en-US"/>
        </a:p>
      </dgm:t>
    </dgm:pt>
    <dgm:pt modelId="{258C9C8F-E033-4A0A-8052-0AAC7EC94280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5A68280-7109-4F47-B963-F85BDADDC51F}" type="sibTrans" cxnId="{17F02B2B-F7E0-4AC8-B2AC-6EFA30EA55D0}">
      <dgm:prSet/>
      <dgm:spPr/>
      <dgm:t>
        <a:bodyPr/>
        <a:lstStyle/>
        <a:p>
          <a:endParaRPr lang="en-US"/>
        </a:p>
      </dgm:t>
    </dgm:pt>
    <dgm:pt modelId="{304D8A86-7185-4B26-8DDD-D0F3631F51E5}" type="parTrans" cxnId="{17F02B2B-F7E0-4AC8-B2AC-6EFA30EA55D0}">
      <dgm:prSet/>
      <dgm:spPr/>
      <dgm:t>
        <a:bodyPr/>
        <a:lstStyle/>
        <a:p>
          <a:endParaRPr lang="en-US"/>
        </a:p>
      </dgm:t>
    </dgm:pt>
    <dgm:pt modelId="{1E80A48F-0C98-4294-9CA8-6D332EE4D49B}" type="pres">
      <dgm:prSet presAssocID="{0ED1003C-0A78-4F68-BFD5-4F3EBCFE09A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20AB39-835D-494C-9D6C-C144F5B4D0C5}" type="pres">
      <dgm:prSet presAssocID="{258C9C8F-E033-4A0A-8052-0AAC7EC94280}" presName="centerShape" presStyleLbl="node0" presStyleIdx="0" presStyleCnt="1" custScaleX="80395" custScaleY="94503" custLinFactNeighborX="2663" custLinFactNeighborY="-2287"/>
      <dgm:spPr/>
      <dgm:t>
        <a:bodyPr/>
        <a:lstStyle/>
        <a:p>
          <a:endParaRPr lang="en-US"/>
        </a:p>
      </dgm:t>
    </dgm:pt>
    <dgm:pt modelId="{231F0AC0-ED4F-49B6-BC42-1C59552EB588}" type="pres">
      <dgm:prSet presAssocID="{B7AD0E60-FE27-48C5-9253-DBA64EF67BBB}" presName="node" presStyleLbl="node1" presStyleIdx="0" presStyleCnt="4" custScaleX="108466" custScaleY="962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56FA5-21ED-4FBB-AD80-3E02B68F3FA6}" type="pres">
      <dgm:prSet presAssocID="{B7AD0E60-FE27-48C5-9253-DBA64EF67BBB}" presName="dummy" presStyleCnt="0"/>
      <dgm:spPr/>
      <dgm:t>
        <a:bodyPr/>
        <a:lstStyle/>
        <a:p>
          <a:endParaRPr lang="en-US"/>
        </a:p>
      </dgm:t>
    </dgm:pt>
    <dgm:pt modelId="{40D625A4-135B-4984-960A-430CE30B6671}" type="pres">
      <dgm:prSet presAssocID="{8615C60B-175F-43C7-AD93-71E0AACB369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D2C3152-0121-4F72-872A-5760B0BF9197}" type="pres">
      <dgm:prSet presAssocID="{B58A0B62-F615-4DDE-8B1E-CF3B63C6973F}" presName="node" presStyleLbl="node1" presStyleIdx="1" presStyleCnt="4" custScaleX="104624" custScaleY="97326" custRadScaleRad="991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D6D720-346F-4DA1-AEFA-698AF7246EFE}" type="pres">
      <dgm:prSet presAssocID="{B58A0B62-F615-4DDE-8B1E-CF3B63C6973F}" presName="dummy" presStyleCnt="0"/>
      <dgm:spPr/>
      <dgm:t>
        <a:bodyPr/>
        <a:lstStyle/>
        <a:p>
          <a:endParaRPr lang="en-US"/>
        </a:p>
      </dgm:t>
    </dgm:pt>
    <dgm:pt modelId="{76D92FD2-1B1E-4BE0-837E-42D90DBB574A}" type="pres">
      <dgm:prSet presAssocID="{C486B0B2-BF91-47E7-B07F-DB2C165A609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88E861DD-32B8-4643-83AB-EBB7ED4288FB}" type="pres">
      <dgm:prSet presAssocID="{732AA832-54E2-4482-AFCE-E385D58DD012}" presName="node" presStyleLbl="node1" presStyleIdx="2" presStyleCnt="4" custScaleX="1185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96ED1F-070A-4E93-AA5B-8EFCB1D9D03A}" type="pres">
      <dgm:prSet presAssocID="{732AA832-54E2-4482-AFCE-E385D58DD012}" presName="dummy" presStyleCnt="0"/>
      <dgm:spPr/>
      <dgm:t>
        <a:bodyPr/>
        <a:lstStyle/>
        <a:p>
          <a:endParaRPr lang="en-US"/>
        </a:p>
      </dgm:t>
    </dgm:pt>
    <dgm:pt modelId="{D66B579F-9D3E-4C6F-A59A-06EE4B790D63}" type="pres">
      <dgm:prSet presAssocID="{E0FDC6FE-3B10-4141-B5EA-7C722ED3DA38}" presName="sibTrans" presStyleLbl="sibTrans2D1" presStyleIdx="2" presStyleCnt="4"/>
      <dgm:spPr/>
      <dgm:t>
        <a:bodyPr/>
        <a:lstStyle/>
        <a:p>
          <a:endParaRPr lang="en-US"/>
        </a:p>
      </dgm:t>
    </dgm:pt>
    <dgm:pt modelId="{D404DEF8-D6AE-48E0-9D65-0DDF291832B7}" type="pres">
      <dgm:prSet presAssocID="{BE014474-38BD-442C-904F-A4C3D78C7103}" presName="node" presStyleLbl="node1" presStyleIdx="3" presStyleCnt="4" custScaleX="104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E39328-39A3-4E98-B4E1-F3F968866EA0}" type="pres">
      <dgm:prSet presAssocID="{BE014474-38BD-442C-904F-A4C3D78C7103}" presName="dummy" presStyleCnt="0"/>
      <dgm:spPr/>
      <dgm:t>
        <a:bodyPr/>
        <a:lstStyle/>
        <a:p>
          <a:endParaRPr lang="en-US"/>
        </a:p>
      </dgm:t>
    </dgm:pt>
    <dgm:pt modelId="{D9CFC6FC-DFE3-4149-90CD-9E6321AACBB3}" type="pres">
      <dgm:prSet presAssocID="{F2BA3DEB-C074-49AE-8217-D9BDEE4D141A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1C370668-3105-48CD-B4B5-8D532BF0F325}" type="presOf" srcId="{E0FDC6FE-3B10-4141-B5EA-7C722ED3DA38}" destId="{D66B579F-9D3E-4C6F-A59A-06EE4B790D63}" srcOrd="0" destOrd="0" presId="urn:microsoft.com/office/officeart/2005/8/layout/radial6"/>
    <dgm:cxn modelId="{17F02B2B-F7E0-4AC8-B2AC-6EFA30EA55D0}" srcId="{0ED1003C-0A78-4F68-BFD5-4F3EBCFE09A1}" destId="{258C9C8F-E033-4A0A-8052-0AAC7EC94280}" srcOrd="0" destOrd="0" parTransId="{304D8A86-7185-4B26-8DDD-D0F3631F51E5}" sibTransId="{F5A68280-7109-4F47-B963-F85BDADDC51F}"/>
    <dgm:cxn modelId="{9112469E-626A-4782-97CC-3F717A3C3BFF}" type="presOf" srcId="{C486B0B2-BF91-47E7-B07F-DB2C165A6092}" destId="{76D92FD2-1B1E-4BE0-837E-42D90DBB574A}" srcOrd="0" destOrd="0" presId="urn:microsoft.com/office/officeart/2005/8/layout/radial6"/>
    <dgm:cxn modelId="{F1091D1C-604A-4CA0-B2FA-36246472F7B5}" type="presOf" srcId="{8615C60B-175F-43C7-AD93-71E0AACB3694}" destId="{40D625A4-135B-4984-960A-430CE30B6671}" srcOrd="0" destOrd="0" presId="urn:microsoft.com/office/officeart/2005/8/layout/radial6"/>
    <dgm:cxn modelId="{A9605BB0-8292-4ECC-B880-4E496BB90B3C}" srcId="{258C9C8F-E033-4A0A-8052-0AAC7EC94280}" destId="{B7AD0E60-FE27-48C5-9253-DBA64EF67BBB}" srcOrd="0" destOrd="0" parTransId="{56A2A7BF-4597-454C-87A9-5E8B6AE5E4DD}" sibTransId="{8615C60B-175F-43C7-AD93-71E0AACB3694}"/>
    <dgm:cxn modelId="{2EA0D47E-386B-4312-9311-52E14CC423F4}" type="presOf" srcId="{0ED1003C-0A78-4F68-BFD5-4F3EBCFE09A1}" destId="{1E80A48F-0C98-4294-9CA8-6D332EE4D49B}" srcOrd="0" destOrd="0" presId="urn:microsoft.com/office/officeart/2005/8/layout/radial6"/>
    <dgm:cxn modelId="{5FC3FCCA-6D4A-4344-BE11-E122F8F7C3BD}" type="presOf" srcId="{BE014474-38BD-442C-904F-A4C3D78C7103}" destId="{D404DEF8-D6AE-48E0-9D65-0DDF291832B7}" srcOrd="0" destOrd="0" presId="urn:microsoft.com/office/officeart/2005/8/layout/radial6"/>
    <dgm:cxn modelId="{7FA99CC7-5AE4-490D-AAF6-F4EDAAAA2145}" type="presOf" srcId="{258C9C8F-E033-4A0A-8052-0AAC7EC94280}" destId="{2220AB39-835D-494C-9D6C-C144F5B4D0C5}" srcOrd="0" destOrd="0" presId="urn:microsoft.com/office/officeart/2005/8/layout/radial6"/>
    <dgm:cxn modelId="{2367290F-7B55-4497-918C-0E9026D036B4}" type="presOf" srcId="{F2BA3DEB-C074-49AE-8217-D9BDEE4D141A}" destId="{D9CFC6FC-DFE3-4149-90CD-9E6321AACBB3}" srcOrd="0" destOrd="0" presId="urn:microsoft.com/office/officeart/2005/8/layout/radial6"/>
    <dgm:cxn modelId="{FECAA2EE-A663-489F-8BA3-74ED83C7E03E}" type="presOf" srcId="{732AA832-54E2-4482-AFCE-E385D58DD012}" destId="{88E861DD-32B8-4643-83AB-EBB7ED4288FB}" srcOrd="0" destOrd="0" presId="urn:microsoft.com/office/officeart/2005/8/layout/radial6"/>
    <dgm:cxn modelId="{283CB5FA-8B4F-4AE0-8774-3D99280D30FD}" type="presOf" srcId="{B58A0B62-F615-4DDE-8B1E-CF3B63C6973F}" destId="{7D2C3152-0121-4F72-872A-5760B0BF9197}" srcOrd="0" destOrd="0" presId="urn:microsoft.com/office/officeart/2005/8/layout/radial6"/>
    <dgm:cxn modelId="{4F6BFF11-8A8A-4D05-A98D-79207EB74E57}" srcId="{258C9C8F-E033-4A0A-8052-0AAC7EC94280}" destId="{BE014474-38BD-442C-904F-A4C3D78C7103}" srcOrd="3" destOrd="0" parTransId="{DE6B0B6E-708E-487A-8EB4-5AB3E7E2A668}" sibTransId="{F2BA3DEB-C074-49AE-8217-D9BDEE4D141A}"/>
    <dgm:cxn modelId="{4FA1556E-98F8-4586-8F0B-973BBE048B0B}" srcId="{258C9C8F-E033-4A0A-8052-0AAC7EC94280}" destId="{B58A0B62-F615-4DDE-8B1E-CF3B63C6973F}" srcOrd="1" destOrd="0" parTransId="{14E6F121-12A5-4F59-A216-39136E8BD983}" sibTransId="{C486B0B2-BF91-47E7-B07F-DB2C165A6092}"/>
    <dgm:cxn modelId="{75651FCD-6B73-4B42-8844-6E2BC848606C}" srcId="{258C9C8F-E033-4A0A-8052-0AAC7EC94280}" destId="{732AA832-54E2-4482-AFCE-E385D58DD012}" srcOrd="2" destOrd="0" parTransId="{7628EFFC-C45E-4E81-B6CE-E533AC5287FB}" sibTransId="{E0FDC6FE-3B10-4141-B5EA-7C722ED3DA38}"/>
    <dgm:cxn modelId="{3E42F577-2E91-4A60-9B99-A85CF500A00B}" type="presOf" srcId="{B7AD0E60-FE27-48C5-9253-DBA64EF67BBB}" destId="{231F0AC0-ED4F-49B6-BC42-1C59552EB588}" srcOrd="0" destOrd="0" presId="urn:microsoft.com/office/officeart/2005/8/layout/radial6"/>
    <dgm:cxn modelId="{D8BE7E11-F4F1-4A14-B229-9F022ED16A6A}" type="presParOf" srcId="{1E80A48F-0C98-4294-9CA8-6D332EE4D49B}" destId="{2220AB39-835D-494C-9D6C-C144F5B4D0C5}" srcOrd="0" destOrd="0" presId="urn:microsoft.com/office/officeart/2005/8/layout/radial6"/>
    <dgm:cxn modelId="{D022F053-C0FE-49E5-963F-472D1BFC40CA}" type="presParOf" srcId="{1E80A48F-0C98-4294-9CA8-6D332EE4D49B}" destId="{231F0AC0-ED4F-49B6-BC42-1C59552EB588}" srcOrd="1" destOrd="0" presId="urn:microsoft.com/office/officeart/2005/8/layout/radial6"/>
    <dgm:cxn modelId="{84FC41A5-D72E-45E7-A316-05EC2DB70144}" type="presParOf" srcId="{1E80A48F-0C98-4294-9CA8-6D332EE4D49B}" destId="{81156FA5-21ED-4FBB-AD80-3E02B68F3FA6}" srcOrd="2" destOrd="0" presId="urn:microsoft.com/office/officeart/2005/8/layout/radial6"/>
    <dgm:cxn modelId="{68CF614C-2B93-4CB1-BE8C-0CBF3D3C276D}" type="presParOf" srcId="{1E80A48F-0C98-4294-9CA8-6D332EE4D49B}" destId="{40D625A4-135B-4984-960A-430CE30B6671}" srcOrd="3" destOrd="0" presId="urn:microsoft.com/office/officeart/2005/8/layout/radial6"/>
    <dgm:cxn modelId="{0CC9B20B-E850-4995-8176-B432E25F6C5A}" type="presParOf" srcId="{1E80A48F-0C98-4294-9CA8-6D332EE4D49B}" destId="{7D2C3152-0121-4F72-872A-5760B0BF9197}" srcOrd="4" destOrd="0" presId="urn:microsoft.com/office/officeart/2005/8/layout/radial6"/>
    <dgm:cxn modelId="{A7743221-4E39-4594-B187-139F7B0CD33F}" type="presParOf" srcId="{1E80A48F-0C98-4294-9CA8-6D332EE4D49B}" destId="{7ED6D720-346F-4DA1-AEFA-698AF7246EFE}" srcOrd="5" destOrd="0" presId="urn:microsoft.com/office/officeart/2005/8/layout/radial6"/>
    <dgm:cxn modelId="{642B686C-3F51-4270-9FCC-990003AEE250}" type="presParOf" srcId="{1E80A48F-0C98-4294-9CA8-6D332EE4D49B}" destId="{76D92FD2-1B1E-4BE0-837E-42D90DBB574A}" srcOrd="6" destOrd="0" presId="urn:microsoft.com/office/officeart/2005/8/layout/radial6"/>
    <dgm:cxn modelId="{F8F3D63C-8A26-4362-B992-5A698239E926}" type="presParOf" srcId="{1E80A48F-0C98-4294-9CA8-6D332EE4D49B}" destId="{88E861DD-32B8-4643-83AB-EBB7ED4288FB}" srcOrd="7" destOrd="0" presId="urn:microsoft.com/office/officeart/2005/8/layout/radial6"/>
    <dgm:cxn modelId="{3B22B3E9-0F86-4DD3-B3A3-A82072C68A3D}" type="presParOf" srcId="{1E80A48F-0C98-4294-9CA8-6D332EE4D49B}" destId="{0896ED1F-070A-4E93-AA5B-8EFCB1D9D03A}" srcOrd="8" destOrd="0" presId="urn:microsoft.com/office/officeart/2005/8/layout/radial6"/>
    <dgm:cxn modelId="{CA47650A-0BC1-4A4F-827B-B5481DC90058}" type="presParOf" srcId="{1E80A48F-0C98-4294-9CA8-6D332EE4D49B}" destId="{D66B579F-9D3E-4C6F-A59A-06EE4B790D63}" srcOrd="9" destOrd="0" presId="urn:microsoft.com/office/officeart/2005/8/layout/radial6"/>
    <dgm:cxn modelId="{013103C3-7260-46A4-8464-0A309D914369}" type="presParOf" srcId="{1E80A48F-0C98-4294-9CA8-6D332EE4D49B}" destId="{D404DEF8-D6AE-48E0-9D65-0DDF291832B7}" srcOrd="10" destOrd="0" presId="urn:microsoft.com/office/officeart/2005/8/layout/radial6"/>
    <dgm:cxn modelId="{00E754AA-63A0-452C-8C16-2ECFEEEA7604}" type="presParOf" srcId="{1E80A48F-0C98-4294-9CA8-6D332EE4D49B}" destId="{F0E39328-39A3-4E98-B4E1-F3F968866EA0}" srcOrd="11" destOrd="0" presId="urn:microsoft.com/office/officeart/2005/8/layout/radial6"/>
    <dgm:cxn modelId="{EDCD0888-31F6-44DE-B6AE-C25CA3C43059}" type="presParOf" srcId="{1E80A48F-0C98-4294-9CA8-6D332EE4D49B}" destId="{D9CFC6FC-DFE3-4149-90CD-9E6321AACBB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FC6FC-DFE3-4149-90CD-9E6321AACBB3}">
      <dsp:nvSpPr>
        <dsp:cNvPr id="0" name=""/>
        <dsp:cNvSpPr/>
      </dsp:nvSpPr>
      <dsp:spPr>
        <a:xfrm>
          <a:off x="1163946" y="535125"/>
          <a:ext cx="3642749" cy="3642749"/>
        </a:xfrm>
        <a:prstGeom prst="blockArc">
          <a:avLst>
            <a:gd name="adj1" fmla="val 10800000"/>
            <a:gd name="adj2" fmla="val 16200000"/>
            <a:gd name="adj3" fmla="val 4637"/>
          </a:avLst>
        </a:prstGeom>
        <a:solidFill>
          <a:srgbClr val="CE29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B579F-9D3E-4C6F-A59A-06EE4B790D63}">
      <dsp:nvSpPr>
        <dsp:cNvPr id="0" name=""/>
        <dsp:cNvSpPr/>
      </dsp:nvSpPr>
      <dsp:spPr>
        <a:xfrm>
          <a:off x="1163946" y="535125"/>
          <a:ext cx="3642749" cy="3642749"/>
        </a:xfrm>
        <a:prstGeom prst="blockArc">
          <a:avLst>
            <a:gd name="adj1" fmla="val 5400000"/>
            <a:gd name="adj2" fmla="val 10800000"/>
            <a:gd name="adj3" fmla="val 4637"/>
          </a:avLst>
        </a:prstGeom>
        <a:solidFill>
          <a:srgbClr val="CE29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92FD2-1B1E-4BE0-837E-42D90DBB574A}">
      <dsp:nvSpPr>
        <dsp:cNvPr id="0" name=""/>
        <dsp:cNvSpPr/>
      </dsp:nvSpPr>
      <dsp:spPr>
        <a:xfrm>
          <a:off x="1147969" y="535197"/>
          <a:ext cx="3642749" cy="3642749"/>
        </a:xfrm>
        <a:prstGeom prst="blockArc">
          <a:avLst>
            <a:gd name="adj1" fmla="val 21599861"/>
            <a:gd name="adj2" fmla="val 5369129"/>
            <a:gd name="adj3" fmla="val 4637"/>
          </a:avLst>
        </a:prstGeom>
        <a:solidFill>
          <a:srgbClr val="CE29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625A4-135B-4984-960A-430CE30B6671}">
      <dsp:nvSpPr>
        <dsp:cNvPr id="0" name=""/>
        <dsp:cNvSpPr/>
      </dsp:nvSpPr>
      <dsp:spPr>
        <a:xfrm>
          <a:off x="1147969" y="535054"/>
          <a:ext cx="3642749" cy="3642749"/>
        </a:xfrm>
        <a:prstGeom prst="blockArc">
          <a:avLst>
            <a:gd name="adj1" fmla="val 16230871"/>
            <a:gd name="adj2" fmla="val 139"/>
            <a:gd name="adj3" fmla="val 4637"/>
          </a:avLst>
        </a:prstGeom>
        <a:solidFill>
          <a:srgbClr val="CE29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0AB39-835D-494C-9D6C-C144F5B4D0C5}">
      <dsp:nvSpPr>
        <dsp:cNvPr id="0" name=""/>
        <dsp:cNvSpPr/>
      </dsp:nvSpPr>
      <dsp:spPr>
        <a:xfrm>
          <a:off x="2406421" y="1483250"/>
          <a:ext cx="1347313" cy="158374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/>
        </a:p>
      </dsp:txBody>
      <dsp:txXfrm>
        <a:off x="2603730" y="1715184"/>
        <a:ext cx="952695" cy="1119876"/>
      </dsp:txXfrm>
    </dsp:sp>
    <dsp:sp modelId="{231F0AC0-ED4F-49B6-BC42-1C59552EB588}">
      <dsp:nvSpPr>
        <dsp:cNvPr id="0" name=""/>
        <dsp:cNvSpPr/>
      </dsp:nvSpPr>
      <dsp:spPr>
        <a:xfrm>
          <a:off x="2349110" y="12852"/>
          <a:ext cx="1272421" cy="1129009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Conclusion 1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35452" y="178192"/>
        <a:ext cx="899737" cy="798329"/>
      </dsp:txXfrm>
    </dsp:sp>
    <dsp:sp modelId="{7D2C3152-0121-4F72-872A-5760B0BF9197}">
      <dsp:nvSpPr>
        <dsp:cNvPr id="0" name=""/>
        <dsp:cNvSpPr/>
      </dsp:nvSpPr>
      <dsp:spPr>
        <a:xfrm>
          <a:off x="4134812" y="1785631"/>
          <a:ext cx="1227351" cy="1141737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Conclusion 4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14553" y="1952835"/>
        <a:ext cx="867869" cy="807329"/>
      </dsp:txXfrm>
    </dsp:sp>
    <dsp:sp modelId="{88E861DD-32B8-4643-83AB-EBB7ED4288FB}">
      <dsp:nvSpPr>
        <dsp:cNvPr id="0" name=""/>
        <dsp:cNvSpPr/>
      </dsp:nvSpPr>
      <dsp:spPr>
        <a:xfrm>
          <a:off x="2289868" y="3549090"/>
          <a:ext cx="1390905" cy="1173106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Conclusion 3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93561" y="3720887"/>
        <a:ext cx="983519" cy="829512"/>
      </dsp:txXfrm>
    </dsp:sp>
    <dsp:sp modelId="{D404DEF8-D6AE-48E0-9D65-0DDF291832B7}">
      <dsp:nvSpPr>
        <dsp:cNvPr id="0" name=""/>
        <dsp:cNvSpPr/>
      </dsp:nvSpPr>
      <dsp:spPr>
        <a:xfrm>
          <a:off x="590860" y="1769947"/>
          <a:ext cx="1230635" cy="1173106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 2</a:t>
          </a:r>
          <a:endParaRPr lang="en-US" sz="1100" b="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1082" y="1941744"/>
        <a:ext cx="870191" cy="829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EDC24-AEF3-4156-91F4-FB474A5F24DB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B91B-56FA-44FF-A036-17B4166B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5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4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abdulrasheedj@gmail.com" TargetMode="External"/><Relationship Id="rId3" Type="http://schemas.openxmlformats.org/officeDocument/2006/relationships/hyperlink" Target="https://www.linkedin.com/in/abdul-rasheed-syed-81b252234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app/profile/abdul.rasheed.syed" TargetMode="External"/><Relationship Id="rId5" Type="http://schemas.openxmlformats.org/officeDocument/2006/relationships/image" Target="../media/image1.png"/><Relationship Id="rId10" Type="http://schemas.openxmlformats.org/officeDocument/2006/relationships/image" Target="../media/image4.jpeg"/><Relationship Id="rId4" Type="http://schemas.openxmlformats.org/officeDocument/2006/relationships/hyperlink" Target="https://github.com/Syed-Abdul-Rasheed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Attached%20Reports/Achivement1&amp;2_Interim_Report_v01.pdf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public.tableau.com/app/profile/abdul.rasheed.syed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RockbusterStleath/Rockbuster%20Stealth%20LLC.pptx" TargetMode="External"/><Relationship Id="rId2" Type="http://schemas.openxmlformats.org/officeDocument/2006/relationships/hyperlink" Target="../../RockbusterStleath/Data%20dictionary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../../../Data_Introduction/Excercise-10/Final%20Project%20Presentation_v01.pdf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../../../Data_Introduction/Excercise-10/Final%20Project%20Presentation_v01.pdf" TargetMode="External"/><Relationship Id="rId2" Type="http://schemas.openxmlformats.org/officeDocument/2006/relationships/hyperlink" Target="https://github.com/Syed-Abdul-Rashe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../../../Data_Introduction/Excercise-10/Final%20Project%20Presentation_v0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app/profile/abdul.rasheed.syed" TargetMode="External"/><Relationship Id="rId4" Type="http://schemas.openxmlformats.org/officeDocument/2006/relationships/hyperlink" Target="https://github.com/Syed-Abdul-Rashe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8.xml"/><Relationship Id="rId7" Type="http://schemas.openxmlformats.org/officeDocument/2006/relationships/image" Target="../media/image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image" Target="../media/image10.png"/><Relationship Id="rId5" Type="http://schemas.openxmlformats.org/officeDocument/2006/relationships/slide" Target="slide17.xml"/><Relationship Id="rId10" Type="http://schemas.openxmlformats.org/officeDocument/2006/relationships/image" Target="../media/image9.png"/><Relationship Id="rId4" Type="http://schemas.openxmlformats.org/officeDocument/2006/relationships/slide" Target="slide13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../GameCo/Final%20Project%20Presentation_v01.pdf" TargetMode="External"/><Relationship Id="rId2" Type="http://schemas.openxmlformats.org/officeDocument/2006/relationships/hyperlink" Target="FinalProjectPresentation_v0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../../../Data_Introduction/Excercise-10/Final%20Project%20Presentation_v01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2878199" y="4593447"/>
            <a:ext cx="643559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Data Analytics Portfolio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D1C37-27ED-4160-AE67-E6F23CD5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4917473" y="5164510"/>
            <a:ext cx="2357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Syed Abdul Rasheed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Rounded Rectangle 8">
            <a:hlinkClick r:id="rId3"/>
            <a:extLst>
              <a:ext uri="{FF2B5EF4-FFF2-40B4-BE49-F238E27FC236}">
                <a16:creationId xmlns:a16="http://schemas.microsoft.com/office/drawing/2014/main" id="{DB54947B-BB4A-4BD1-A7FC-AE08E998C9F5}"/>
              </a:ext>
            </a:extLst>
          </p:cNvPr>
          <p:cNvSpPr/>
          <p:nvPr/>
        </p:nvSpPr>
        <p:spPr>
          <a:xfrm>
            <a:off x="3459002" y="5756578"/>
            <a:ext cx="877825" cy="701208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Github Logo - Free social media icon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921" y="5757016"/>
            <a:ext cx="702691" cy="70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330" y="5757016"/>
            <a:ext cx="709672" cy="702691"/>
          </a:xfrm>
          <a:prstGeom prst="rect">
            <a:avLst/>
          </a:prstGeom>
        </p:spPr>
      </p:pic>
      <p:pic>
        <p:nvPicPr>
          <p:cNvPr id="3" name="Picture 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9878" y="5758499"/>
            <a:ext cx="944765" cy="70120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60470" y="297508"/>
            <a:ext cx="11471060" cy="207317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1555446" y="6560492"/>
            <a:ext cx="10276084" cy="192733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0" y="504825"/>
            <a:ext cx="11471060" cy="416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57" y="121447"/>
            <a:ext cx="10515600" cy="553998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cap="none" dirty="0" smtClean="0">
                <a:solidFill>
                  <a:srgbClr val="CE295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Influenza deaths in different Seasons &amp; Correlation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4194" y="4957773"/>
            <a:ext cx="58893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deaths in different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Seasons</a:t>
            </a:r>
          </a:p>
          <a:p>
            <a:pPr algn="ctr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deaths are High in October to April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Peak deaths are in January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season is not same for every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4954842"/>
            <a:ext cx="58893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Correlation between population and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</a:p>
          <a:p>
            <a:pPr algn="ctr"/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 positive correlation between Total Population and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deaths 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Square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Root of 0.92(R-squared) = 0.95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Correlation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0.95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Means Strong Relation Ship(0.5-1.0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627" y="1167426"/>
            <a:ext cx="5749765" cy="30249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67426"/>
            <a:ext cx="6088027" cy="3293593"/>
          </a:xfrm>
          <a:prstGeom prst="rect">
            <a:avLst/>
          </a:prstGeom>
        </p:spPr>
      </p:pic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38299" y="6415113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20360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6138" y="448871"/>
            <a:ext cx="1078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of </a:t>
            </a:r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&amp; Forecast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2" y="1095202"/>
            <a:ext cx="5966032" cy="32911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23" y="1095202"/>
            <a:ext cx="5955927" cy="318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460" y="4655820"/>
            <a:ext cx="5889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Distribution of vulnerable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  <a:p>
            <a:pPr algn="ctr"/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Total population and flu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flu deaths for Alaska have been suppressed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97837" y="4655820"/>
            <a:ext cx="5889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Forecast for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2018-2023</a:t>
            </a:r>
          </a:p>
          <a:p>
            <a:pPr algn="ctr"/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data from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2009-2017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we can forecast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forecast we can staff the accordingly the different states 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47091" y="6415113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17091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73471" y="6396335"/>
            <a:ext cx="1713729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07732929"/>
              </p:ext>
            </p:extLst>
          </p:nvPr>
        </p:nvGraphicFramePr>
        <p:xfrm>
          <a:off x="2935068" y="912640"/>
          <a:ext cx="5969000" cy="4735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96619" y="266309"/>
            <a:ext cx="299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" y="954600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1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vulnerable group is 65+ years old and the most vulnerable group is 85+ years old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803" y="378517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2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Our analysis has showed which states and when need the most help 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5600" y="954600"/>
            <a:ext cx="391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3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Since the Influenza season is not exactly the same time in all states, we can use it in order to move the extra medical staff around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5600" y="3644500"/>
            <a:ext cx="391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4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Using the forecast for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2023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can send the extra medical staff accordingly to the states with the most needs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6619" y="5744565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Tableau Story Board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96619" y="6134884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8" action="ppaction://hlinkfile"/>
              </a:rPr>
              <a:t>Interim Report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9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988062" y="6417377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3025" y="428610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Rockbuster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Stealth LLC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125" y="1162895"/>
            <a:ext cx="6524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Perform an analysis of a movie rentals database for a fictitious movie rental company –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Rockbuster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Stealth, which wants to transition to an online streaming service. Provide insights to inform the launch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strategy.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7846" y="2328067"/>
            <a:ext cx="652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Rockbuster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database provided by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CareerFoundry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2124" y="2964481"/>
            <a:ext cx="65246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Relational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 Querying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Cleaning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Joining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Subqueries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&amp; Common Table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Dictionary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2124" y="5077000"/>
            <a:ext cx="652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371"/>
            <a:ext cx="4205494" cy="5025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94" y="2045094"/>
            <a:ext cx="1044030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55" y="3501704"/>
            <a:ext cx="998307" cy="1074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517" y="4882108"/>
            <a:ext cx="1104996" cy="1066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846" y="5465971"/>
            <a:ext cx="986154" cy="3781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366" y="5342499"/>
            <a:ext cx="2191374" cy="732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331" y="5342499"/>
            <a:ext cx="1218067" cy="8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9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285" y="448871"/>
            <a:ext cx="10664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 &amp; customer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4" y="1183125"/>
            <a:ext cx="8996940" cy="48483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530849" y="1868187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0848" y="2057222"/>
            <a:ext cx="11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108 Countries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64702" y="2057222"/>
            <a:ext cx="11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Global Presence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3808" y="3110296"/>
            <a:ext cx="280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This can be utilize for online streaming service launch  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0715" y="6415113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41432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6285" y="448871"/>
            <a:ext cx="10664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&amp; customer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3" y="3578481"/>
            <a:ext cx="8519812" cy="23727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3" y="1095202"/>
            <a:ext cx="8523985" cy="23871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0052819" y="1255156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2818" y="1444191"/>
            <a:ext cx="115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6034,78$</a:t>
            </a:r>
          </a:p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89058" y="2508104"/>
            <a:ext cx="280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India has the highest revenue</a:t>
            </a:r>
          </a:p>
        </p:txBody>
      </p:sp>
      <p:sp>
        <p:nvSpPr>
          <p:cNvPr id="12" name="Oval 11"/>
          <p:cNvSpPr/>
          <p:nvPr/>
        </p:nvSpPr>
        <p:spPr>
          <a:xfrm>
            <a:off x="10109126" y="3793473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52818" y="3989136"/>
            <a:ext cx="126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 Customers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80816" y="5149298"/>
            <a:ext cx="280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India has highest customers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8369" y="6146883"/>
            <a:ext cx="966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Postgre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SQL to identify countries with the highest revenue and highest number of customer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64680" y="6415113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20709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73471" y="6396335"/>
            <a:ext cx="1713729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160" y="266309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" y="954600"/>
            <a:ext cx="391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Leverage global customer base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Rockbuster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has customers around the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Utilise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for online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Company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name already known in all markets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726" y="4229464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Create online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Focus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 best-performing markets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5600" y="954600"/>
            <a:ext cx="391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Competitive online platform subscription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Average spending per title: $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2.98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Offer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subscription for access to all titles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Competitive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pricing (for a few more dollars per month) 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5600" y="4229465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Improve "weak" markets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Increase marketing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Target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"weak" markets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13764" y="5779894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Data Dictionary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13764" y="6096764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pres?slideindex=1&amp;slidetitle="/>
              </a:rPr>
              <a:t>Full Presentation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11097" y="955588"/>
            <a:ext cx="4638185" cy="4691112"/>
            <a:chOff x="3611097" y="955588"/>
            <a:chExt cx="4638185" cy="4691112"/>
          </a:xfrm>
        </p:grpSpPr>
        <p:sp>
          <p:nvSpPr>
            <p:cNvPr id="14" name="Block Arc 13"/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10800000"/>
                <a:gd name="adj2" fmla="val 16200000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Block Arc 14">
              <a:hlinkClick r:id="rId4" action="ppaction://hlinkfile"/>
            </p:cNvPr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5400000"/>
                <a:gd name="adj2" fmla="val 10800000"/>
                <a:gd name="adj3" fmla="val 4636"/>
              </a:avLst>
            </a:prstGeom>
            <a:solidFill>
              <a:srgbClr val="CE295E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Block Arc 15"/>
            <p:cNvSpPr/>
            <p:nvPr/>
          </p:nvSpPr>
          <p:spPr>
            <a:xfrm>
              <a:off x="4097758" y="1495247"/>
              <a:ext cx="3611936" cy="3611936"/>
            </a:xfrm>
            <a:prstGeom prst="blockArc">
              <a:avLst>
                <a:gd name="adj1" fmla="val 21599861"/>
                <a:gd name="adj2" fmla="val 536912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Block Arc 16"/>
            <p:cNvSpPr/>
            <p:nvPr/>
          </p:nvSpPr>
          <p:spPr>
            <a:xfrm>
              <a:off x="4097758" y="1495105"/>
              <a:ext cx="3611936" cy="3611936"/>
            </a:xfrm>
            <a:prstGeom prst="blockArc">
              <a:avLst>
                <a:gd name="adj1" fmla="val 16230871"/>
                <a:gd name="adj2" fmla="val 13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5434405" y="2641660"/>
              <a:ext cx="1158237" cy="1157589"/>
            </a:xfrm>
            <a:custGeom>
              <a:avLst/>
              <a:gdLst>
                <a:gd name="connsiteX0" fmla="*/ 0 w 1158237"/>
                <a:gd name="connsiteY0" fmla="*/ 578795 h 1157589"/>
                <a:gd name="connsiteX1" fmla="*/ 579119 w 1158237"/>
                <a:gd name="connsiteY1" fmla="*/ 0 h 1157589"/>
                <a:gd name="connsiteX2" fmla="*/ 1158238 w 1158237"/>
                <a:gd name="connsiteY2" fmla="*/ 578795 h 1157589"/>
                <a:gd name="connsiteX3" fmla="*/ 579119 w 1158237"/>
                <a:gd name="connsiteY3" fmla="*/ 1157590 h 1157589"/>
                <a:gd name="connsiteX4" fmla="*/ 0 w 1158237"/>
                <a:gd name="connsiteY4" fmla="*/ 578795 h 115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37" h="1157589">
                  <a:moveTo>
                    <a:pt x="0" y="578795"/>
                  </a:moveTo>
                  <a:cubicBezTo>
                    <a:pt x="0" y="259135"/>
                    <a:pt x="259280" y="0"/>
                    <a:pt x="579119" y="0"/>
                  </a:cubicBezTo>
                  <a:cubicBezTo>
                    <a:pt x="898958" y="0"/>
                    <a:pt x="1158238" y="259135"/>
                    <a:pt x="1158238" y="578795"/>
                  </a:cubicBezTo>
                  <a:cubicBezTo>
                    <a:pt x="1158238" y="898455"/>
                    <a:pt x="898958" y="1157590"/>
                    <a:pt x="579119" y="1157590"/>
                  </a:cubicBezTo>
                  <a:cubicBezTo>
                    <a:pt x="259280" y="1157590"/>
                    <a:pt x="0" y="898455"/>
                    <a:pt x="0" y="578795"/>
                  </a:cubicBezTo>
                  <a:close/>
                </a:path>
              </a:pathLst>
            </a:custGeom>
            <a:blipFill rotWithShape="0">
              <a:blip r:embed="rId5"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040" tIns="227945" rIns="228040" bIns="227945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324032" y="955588"/>
              <a:ext cx="1191071" cy="1162905"/>
            </a:xfrm>
            <a:custGeom>
              <a:avLst/>
              <a:gdLst>
                <a:gd name="connsiteX0" fmla="*/ 0 w 1191071"/>
                <a:gd name="connsiteY0" fmla="*/ 581453 h 1162905"/>
                <a:gd name="connsiteX1" fmla="*/ 595536 w 1191071"/>
                <a:gd name="connsiteY1" fmla="*/ 0 h 1162905"/>
                <a:gd name="connsiteX2" fmla="*/ 1191072 w 1191071"/>
                <a:gd name="connsiteY2" fmla="*/ 581453 h 1162905"/>
                <a:gd name="connsiteX3" fmla="*/ 595536 w 1191071"/>
                <a:gd name="connsiteY3" fmla="*/ 1162906 h 1162905"/>
                <a:gd name="connsiteX4" fmla="*/ 0 w 1191071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071" h="1162905">
                  <a:moveTo>
                    <a:pt x="0" y="581453"/>
                  </a:moveTo>
                  <a:cubicBezTo>
                    <a:pt x="0" y="260325"/>
                    <a:pt x="266631" y="0"/>
                    <a:pt x="595536" y="0"/>
                  </a:cubicBezTo>
                  <a:cubicBezTo>
                    <a:pt x="924441" y="0"/>
                    <a:pt x="1191072" y="260325"/>
                    <a:pt x="1191072" y="581453"/>
                  </a:cubicBezTo>
                  <a:cubicBezTo>
                    <a:pt x="1191072" y="902581"/>
                    <a:pt x="924441" y="1162906"/>
                    <a:pt x="595536" y="1162906"/>
                  </a:cubicBezTo>
                  <a:cubicBezTo>
                    <a:pt x="266631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9988" tIns="205863" rIns="209988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08637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4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338115" y="4483795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61109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02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988062" y="6417377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3025" y="428610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Instacart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Basket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125" y="1162895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GB" sz="1600" dirty="0"/>
              <a:t>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Perform analysis of customer orders in order to derive insights and suggest strategies for better segmentation based on sales patterns and customer purchasing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2123" y="2119149"/>
            <a:ext cx="652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Instacart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online grocery datasets provided by </a:t>
            </a: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Instacart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2123" y="2754341"/>
            <a:ext cx="65246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 Analytics with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Cleaning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Combining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Wrangling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Sub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Consistency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Deriving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Grouping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Visualisation with various libraries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2122" y="4874021"/>
            <a:ext cx="652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371"/>
            <a:ext cx="4205494" cy="5025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94" y="2045094"/>
            <a:ext cx="1044030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55" y="3501704"/>
            <a:ext cx="998307" cy="1074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517" y="4882108"/>
            <a:ext cx="1104996" cy="1066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013" y="5299298"/>
            <a:ext cx="986154" cy="3781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012" y="5861058"/>
            <a:ext cx="1506320" cy="523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517" y="5192782"/>
            <a:ext cx="1425125" cy="544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3369" y="5054930"/>
            <a:ext cx="574217" cy="6532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7517" y="5861058"/>
            <a:ext cx="1286917" cy="5033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6971" y="5887904"/>
            <a:ext cx="996450" cy="5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1" y="448871"/>
            <a:ext cx="1046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data analysis with Python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9" y="1167704"/>
            <a:ext cx="3607629" cy="296078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94698" y="4128485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937" y="5381433"/>
            <a:ext cx="280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Busiest day of the Week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4697" y="4521915"/>
            <a:ext cx="1151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Saturday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397067" y="4128485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6591" y="5392965"/>
            <a:ext cx="280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Busiest hours of the day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8869" y="4535093"/>
            <a:ext cx="1387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9AM-4PM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6666" r="8687"/>
          <a:stretch/>
        </p:blipFill>
        <p:spPr>
          <a:xfrm>
            <a:off x="3772249" y="1151792"/>
            <a:ext cx="3982566" cy="276078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9408848" y="4172179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83096" y="5432361"/>
            <a:ext cx="280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Hours most expensive items bought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90650" y="4578787"/>
            <a:ext cx="1387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3AM-5PM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r="7575"/>
          <a:stretch/>
        </p:blipFill>
        <p:spPr>
          <a:xfrm>
            <a:off x="7827860" y="1266092"/>
            <a:ext cx="3558178" cy="23698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99091" y="3686912"/>
            <a:ext cx="2802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900" i="1" dirty="0" smtClean="0">
                <a:latin typeface="Arial" panose="020B0604020202020204" pitchFamily="34" charset="0"/>
                <a:cs typeface="Arial" panose="020B0604020202020204" pitchFamily="34" charset="0"/>
              </a:rPr>
              <a:t>ours of the day</a:t>
            </a:r>
            <a:endParaRPr lang="en-GB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58323" y="5957713"/>
            <a:ext cx="6805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using python. 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Analysing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sales data to identify times with most revenue (weekday, hour of day)</a:t>
            </a: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9507" y="6397529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35074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4224" y="2531"/>
            <a:ext cx="1046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profiling using Python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8299938" y="1020135"/>
            <a:ext cx="3524945" cy="23163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87458" y="738871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Relation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between Age and Income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7" y="955179"/>
            <a:ext cx="3734316" cy="305827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6091" y="762785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Populer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Products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775" y="1046648"/>
            <a:ext cx="3630805" cy="300531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748288" y="776292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Customer Types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6759856" y="2165603"/>
            <a:ext cx="2802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  <a:endParaRPr lang="en-GB" sz="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7" y="4207921"/>
            <a:ext cx="3452684" cy="230178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7483" y="4051960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Relation between Age and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Family status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983" y="3988158"/>
            <a:ext cx="3265900" cy="252155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258541" y="3759287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Income Flag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4359" y="4108093"/>
            <a:ext cx="3265799" cy="26289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192612" y="3893441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Dependent Flag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0715" y="6397529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117173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032023" y="6396335"/>
            <a:ext cx="1959914" cy="461665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5077" y="1389185"/>
            <a:ext cx="441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Hi I am Syed Abdul Rasheed and 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welcome to my portfolio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077" y="2556213"/>
            <a:ext cx="629822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 Statement </a:t>
            </a:r>
            <a:endParaRPr lang="en-GB" sz="2000" b="1" dirty="0" smtClean="0">
              <a:solidFill>
                <a:srgbClr val="A500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b="1" dirty="0" smtClean="0">
              <a:solidFill>
                <a:srgbClr val="CE295E"/>
              </a:solidFill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As a data analyst in the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Aerospace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industry in A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ugsburg,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 am committed to using my extensive international experience and strong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skills to help improve the sector to be more efficient and sustainable. With a hands-on mentality, team spirit, and project management &amp; leadership skills, I am passionate about creating meaningful solutions and delivering impactful insights through data analysis.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47" y="1389185"/>
            <a:ext cx="4035669" cy="4297430"/>
          </a:xfrm>
          <a:prstGeom prst="ellipse">
            <a:avLst/>
          </a:prstGeom>
          <a:ln w="41275" cap="rnd">
            <a:noFill/>
            <a:prstDash val="dash"/>
          </a:ln>
          <a:effectLst>
            <a:outerShdw blurRad="381000" dist="292100" dir="5400000" sx="-80000" sy="-18000" rotWithShape="0">
              <a:schemeClr val="tx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Oval 9"/>
          <p:cNvSpPr/>
          <p:nvPr/>
        </p:nvSpPr>
        <p:spPr>
          <a:xfrm flipV="1">
            <a:off x="7420708" y="1327637"/>
            <a:ext cx="4185138" cy="4422532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09650" y="330201"/>
            <a:ext cx="10555166" cy="184150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186961" y="5517172"/>
            <a:ext cx="1899140" cy="50995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Lets </a:t>
            </a:r>
            <a:r>
              <a:rPr lang="en-GB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Get Started</a:t>
            </a:r>
            <a:endParaRPr lang="en-GB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36771" y="6563455"/>
            <a:ext cx="8793079" cy="208820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7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73471" y="6396335"/>
            <a:ext cx="1713729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160" y="266309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" y="954600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Instacart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should consider scheduling more targeted ads on the least busy days: Tuesday and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726" y="4229464"/>
            <a:ext cx="391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Increased advertising during the late afternoon and evening hours starting around 5pm when there tends to be a decrease in customer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orders 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5600" y="954600"/>
            <a:ext cx="391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Introduce a rewards program for loyal customers to incentivise more purchases. Also, target new customers with promotions and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discounts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5600" y="4229465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Offer discounts and promotions for items in the departments with the fewest orders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8933" y="5946948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 Repository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11097" y="955588"/>
            <a:ext cx="4638185" cy="4691112"/>
            <a:chOff x="3611097" y="955588"/>
            <a:chExt cx="4638185" cy="4691112"/>
          </a:xfrm>
        </p:grpSpPr>
        <p:sp>
          <p:nvSpPr>
            <p:cNvPr id="13" name="Block Arc 12"/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10800000"/>
                <a:gd name="adj2" fmla="val 16200000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Block Arc 13">
              <a:hlinkClick r:id="rId3" action="ppaction://hlinkfile"/>
            </p:cNvPr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5400000"/>
                <a:gd name="adj2" fmla="val 10800000"/>
                <a:gd name="adj3" fmla="val 4636"/>
              </a:avLst>
            </a:prstGeom>
            <a:solidFill>
              <a:srgbClr val="CE295E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Block Arc 14"/>
            <p:cNvSpPr/>
            <p:nvPr/>
          </p:nvSpPr>
          <p:spPr>
            <a:xfrm>
              <a:off x="4097758" y="1495247"/>
              <a:ext cx="3611936" cy="3611936"/>
            </a:xfrm>
            <a:prstGeom prst="blockArc">
              <a:avLst>
                <a:gd name="adj1" fmla="val 21599861"/>
                <a:gd name="adj2" fmla="val 536912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Block Arc 15"/>
            <p:cNvSpPr/>
            <p:nvPr/>
          </p:nvSpPr>
          <p:spPr>
            <a:xfrm>
              <a:off x="4097758" y="1495105"/>
              <a:ext cx="3611936" cy="3611936"/>
            </a:xfrm>
            <a:prstGeom prst="blockArc">
              <a:avLst>
                <a:gd name="adj1" fmla="val 16230871"/>
                <a:gd name="adj2" fmla="val 13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5434405" y="2641660"/>
              <a:ext cx="1158237" cy="1157589"/>
            </a:xfrm>
            <a:custGeom>
              <a:avLst/>
              <a:gdLst>
                <a:gd name="connsiteX0" fmla="*/ 0 w 1158237"/>
                <a:gd name="connsiteY0" fmla="*/ 578795 h 1157589"/>
                <a:gd name="connsiteX1" fmla="*/ 579119 w 1158237"/>
                <a:gd name="connsiteY1" fmla="*/ 0 h 1157589"/>
                <a:gd name="connsiteX2" fmla="*/ 1158238 w 1158237"/>
                <a:gd name="connsiteY2" fmla="*/ 578795 h 1157589"/>
                <a:gd name="connsiteX3" fmla="*/ 579119 w 1158237"/>
                <a:gd name="connsiteY3" fmla="*/ 1157590 h 1157589"/>
                <a:gd name="connsiteX4" fmla="*/ 0 w 1158237"/>
                <a:gd name="connsiteY4" fmla="*/ 578795 h 115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37" h="1157589">
                  <a:moveTo>
                    <a:pt x="0" y="578795"/>
                  </a:moveTo>
                  <a:cubicBezTo>
                    <a:pt x="0" y="259135"/>
                    <a:pt x="259280" y="0"/>
                    <a:pt x="579119" y="0"/>
                  </a:cubicBezTo>
                  <a:cubicBezTo>
                    <a:pt x="898958" y="0"/>
                    <a:pt x="1158238" y="259135"/>
                    <a:pt x="1158238" y="578795"/>
                  </a:cubicBezTo>
                  <a:cubicBezTo>
                    <a:pt x="1158238" y="898455"/>
                    <a:pt x="898958" y="1157590"/>
                    <a:pt x="579119" y="1157590"/>
                  </a:cubicBezTo>
                  <a:cubicBezTo>
                    <a:pt x="259280" y="1157590"/>
                    <a:pt x="0" y="898455"/>
                    <a:pt x="0" y="578795"/>
                  </a:cubicBezTo>
                  <a:close/>
                </a:path>
              </a:pathLst>
            </a:custGeom>
            <a:blipFill rotWithShape="0">
              <a:blip r:embed="rId4"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040" tIns="227945" rIns="228040" bIns="227945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324032" y="955588"/>
              <a:ext cx="1191071" cy="1162905"/>
            </a:xfrm>
            <a:custGeom>
              <a:avLst/>
              <a:gdLst>
                <a:gd name="connsiteX0" fmla="*/ 0 w 1191071"/>
                <a:gd name="connsiteY0" fmla="*/ 581453 h 1162905"/>
                <a:gd name="connsiteX1" fmla="*/ 595536 w 1191071"/>
                <a:gd name="connsiteY1" fmla="*/ 0 h 1162905"/>
                <a:gd name="connsiteX2" fmla="*/ 1191072 w 1191071"/>
                <a:gd name="connsiteY2" fmla="*/ 581453 h 1162905"/>
                <a:gd name="connsiteX3" fmla="*/ 595536 w 1191071"/>
                <a:gd name="connsiteY3" fmla="*/ 1162906 h 1162905"/>
                <a:gd name="connsiteX4" fmla="*/ 0 w 1191071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071" h="1162905">
                  <a:moveTo>
                    <a:pt x="0" y="581453"/>
                  </a:moveTo>
                  <a:cubicBezTo>
                    <a:pt x="0" y="260325"/>
                    <a:pt x="266631" y="0"/>
                    <a:pt x="595536" y="0"/>
                  </a:cubicBezTo>
                  <a:cubicBezTo>
                    <a:pt x="924441" y="0"/>
                    <a:pt x="1191072" y="260325"/>
                    <a:pt x="1191072" y="581453"/>
                  </a:cubicBezTo>
                  <a:cubicBezTo>
                    <a:pt x="1191072" y="902581"/>
                    <a:pt x="924441" y="1162906"/>
                    <a:pt x="595536" y="1162906"/>
                  </a:cubicBezTo>
                  <a:cubicBezTo>
                    <a:pt x="266631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9988" tIns="205863" rIns="209988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08637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4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338115" y="4483795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361109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76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19947" y="6405924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3025" y="428610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Airport Dataset Analysis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25" y="1162895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GB" sz="1600" dirty="0"/>
              <a:t>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Statistical Analysis of the USA Airport Dataset means analysing the Airport dataset to draw the relations between variables of the dataset and show the insights.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2123" y="2119149"/>
            <a:ext cx="652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USA Airport dataset taken from </a:t>
            </a:r>
            <a:r>
              <a:rPr lang="en-GB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2123" y="2754341"/>
            <a:ext cx="65246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 Analytics with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Cleaning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Wrangling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Consistency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Pair plots &amp; Hypothesis derivation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Hypothesis testing with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Clustering and Grouping the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Visualisation with various libraries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2122" y="4874021"/>
            <a:ext cx="652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371"/>
            <a:ext cx="4205494" cy="5025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94" y="2045094"/>
            <a:ext cx="1044030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55" y="3501704"/>
            <a:ext cx="998307" cy="1074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517" y="4882108"/>
            <a:ext cx="1104996" cy="1066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013" y="5299298"/>
            <a:ext cx="986154" cy="3781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012" y="5861058"/>
            <a:ext cx="1506320" cy="523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517" y="5192782"/>
            <a:ext cx="1425125" cy="544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3369" y="5054930"/>
            <a:ext cx="574217" cy="6532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7517" y="5861058"/>
            <a:ext cx="1286917" cy="5033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6971" y="5887904"/>
            <a:ext cx="996450" cy="531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0063" y="5106507"/>
            <a:ext cx="984151" cy="53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1" y="448871"/>
            <a:ext cx="1046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 Airport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with Python</a:t>
            </a:r>
          </a:p>
        </p:txBody>
      </p:sp>
      <p:sp>
        <p:nvSpPr>
          <p:cNvPr id="7" name="Oval 6"/>
          <p:cNvSpPr/>
          <p:nvPr/>
        </p:nvSpPr>
        <p:spPr>
          <a:xfrm>
            <a:off x="1094698" y="4128485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3674" y="5381433"/>
            <a:ext cx="380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 People in California and Texas are flying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 People in Delaware are flying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minimum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4697" y="4332565"/>
            <a:ext cx="1151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California&amp;</a:t>
            </a:r>
          </a:p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Texas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397067" y="4128485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6008" y="5392965"/>
            <a:ext cx="3995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-Flights are full with passengers in 1997-2000.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-Flights are less occupied with passengers in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2002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8869" y="4535093"/>
            <a:ext cx="1387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2002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408848" y="4172179"/>
            <a:ext cx="1151438" cy="1125415"/>
          </a:xfrm>
          <a:prstGeom prst="ellipse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02001" y="5432361"/>
            <a:ext cx="3994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 People in California are flying long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90650" y="4398804"/>
            <a:ext cx="1387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Long Distance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9507" y="6397529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4" y="1287273"/>
            <a:ext cx="3361325" cy="20216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838" y="1287273"/>
            <a:ext cx="4303102" cy="2649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3433"/>
          <a:stretch/>
        </p:blipFill>
        <p:spPr>
          <a:xfrm>
            <a:off x="8076555" y="1287273"/>
            <a:ext cx="4115445" cy="20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7011" y="337099"/>
            <a:ext cx="1046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&amp; Clustering using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986" y="1036320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46672" y="1094536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Clusters: Seats &amp; Passengers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485" y="5227978"/>
            <a:ext cx="40092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Linear Regression Analysis has been Carried out between Passengers and Seats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variables.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Here the R^2 value = 0.93. This means the model fitted is 93.78%.It fitted perfectly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0715" y="6397529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6" y="1393766"/>
            <a:ext cx="4108701" cy="2575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" y="4201218"/>
            <a:ext cx="3497580" cy="73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78" y="1470353"/>
            <a:ext cx="3948709" cy="25238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15182" y="3704190"/>
            <a:ext cx="7642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-For lesser passengers only single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aisle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flights are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sufficient.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passengers require more seats means large seating capacity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flights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are require to operate.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22337" y="1085989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Clusters: Flights &amp; Passengers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87" y="1504872"/>
            <a:ext cx="4013013" cy="243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4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7011" y="337099"/>
            <a:ext cx="1046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&amp; Grouping of Clusters using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1473" y="1085989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Clusters: Distance &amp; Passengers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0715" y="6397529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1473" y="4111955"/>
            <a:ext cx="4503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- Why this Cluster number '3' passengers only travelled 2600 miles need to further investigate?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0" y="1645928"/>
            <a:ext cx="4489938" cy="27729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05250" y="1085989"/>
            <a:ext cx="400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Grouping the Clusters by its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41" y="1645928"/>
            <a:ext cx="6720840" cy="20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73471" y="6396335"/>
            <a:ext cx="1713729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611097" y="955588"/>
            <a:ext cx="4638185" cy="4691112"/>
            <a:chOff x="3611097" y="955588"/>
            <a:chExt cx="4638185" cy="4691112"/>
          </a:xfrm>
        </p:grpSpPr>
        <p:sp>
          <p:nvSpPr>
            <p:cNvPr id="12" name="Block Arc 11"/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10800000"/>
                <a:gd name="adj2" fmla="val 16200000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Block Arc 12">
              <a:hlinkClick r:id="rId2" action="ppaction://hlinkfile"/>
            </p:cNvPr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5400000"/>
                <a:gd name="adj2" fmla="val 10800000"/>
                <a:gd name="adj3" fmla="val 4636"/>
              </a:avLst>
            </a:prstGeom>
            <a:solidFill>
              <a:srgbClr val="CE295E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Block Arc 13"/>
            <p:cNvSpPr/>
            <p:nvPr/>
          </p:nvSpPr>
          <p:spPr>
            <a:xfrm>
              <a:off x="4097758" y="1495247"/>
              <a:ext cx="3611936" cy="3611936"/>
            </a:xfrm>
            <a:prstGeom prst="blockArc">
              <a:avLst>
                <a:gd name="adj1" fmla="val 21599861"/>
                <a:gd name="adj2" fmla="val 536912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Block Arc 14"/>
            <p:cNvSpPr/>
            <p:nvPr/>
          </p:nvSpPr>
          <p:spPr>
            <a:xfrm>
              <a:off x="4097758" y="1495105"/>
              <a:ext cx="3611936" cy="3611936"/>
            </a:xfrm>
            <a:prstGeom prst="blockArc">
              <a:avLst>
                <a:gd name="adj1" fmla="val 16230871"/>
                <a:gd name="adj2" fmla="val 13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5434405" y="2641660"/>
              <a:ext cx="1158237" cy="1157589"/>
            </a:xfrm>
            <a:custGeom>
              <a:avLst/>
              <a:gdLst>
                <a:gd name="connsiteX0" fmla="*/ 0 w 1158237"/>
                <a:gd name="connsiteY0" fmla="*/ 578795 h 1157589"/>
                <a:gd name="connsiteX1" fmla="*/ 579119 w 1158237"/>
                <a:gd name="connsiteY1" fmla="*/ 0 h 1157589"/>
                <a:gd name="connsiteX2" fmla="*/ 1158238 w 1158237"/>
                <a:gd name="connsiteY2" fmla="*/ 578795 h 1157589"/>
                <a:gd name="connsiteX3" fmla="*/ 579119 w 1158237"/>
                <a:gd name="connsiteY3" fmla="*/ 1157590 h 1157589"/>
                <a:gd name="connsiteX4" fmla="*/ 0 w 1158237"/>
                <a:gd name="connsiteY4" fmla="*/ 578795 h 115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37" h="1157589">
                  <a:moveTo>
                    <a:pt x="0" y="578795"/>
                  </a:moveTo>
                  <a:cubicBezTo>
                    <a:pt x="0" y="259135"/>
                    <a:pt x="259280" y="0"/>
                    <a:pt x="579119" y="0"/>
                  </a:cubicBezTo>
                  <a:cubicBezTo>
                    <a:pt x="898958" y="0"/>
                    <a:pt x="1158238" y="259135"/>
                    <a:pt x="1158238" y="578795"/>
                  </a:cubicBezTo>
                  <a:cubicBezTo>
                    <a:pt x="1158238" y="898455"/>
                    <a:pt x="898958" y="1157590"/>
                    <a:pt x="579119" y="1157590"/>
                  </a:cubicBezTo>
                  <a:cubicBezTo>
                    <a:pt x="259280" y="1157590"/>
                    <a:pt x="0" y="898455"/>
                    <a:pt x="0" y="578795"/>
                  </a:cubicBezTo>
                  <a:close/>
                </a:path>
              </a:pathLst>
            </a:custGeom>
            <a:blipFill rotWithShape="0">
              <a:blip r:embed="rId3"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040" tIns="227945" rIns="228040" bIns="227945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5324032" y="955588"/>
              <a:ext cx="1191071" cy="1162905"/>
            </a:xfrm>
            <a:custGeom>
              <a:avLst/>
              <a:gdLst>
                <a:gd name="connsiteX0" fmla="*/ 0 w 1191071"/>
                <a:gd name="connsiteY0" fmla="*/ 581453 h 1162905"/>
                <a:gd name="connsiteX1" fmla="*/ 595536 w 1191071"/>
                <a:gd name="connsiteY1" fmla="*/ 0 h 1162905"/>
                <a:gd name="connsiteX2" fmla="*/ 1191072 w 1191071"/>
                <a:gd name="connsiteY2" fmla="*/ 581453 h 1162905"/>
                <a:gd name="connsiteX3" fmla="*/ 595536 w 1191071"/>
                <a:gd name="connsiteY3" fmla="*/ 1162906 h 1162905"/>
                <a:gd name="connsiteX4" fmla="*/ 0 w 1191071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071" h="1162905">
                  <a:moveTo>
                    <a:pt x="0" y="581453"/>
                  </a:moveTo>
                  <a:cubicBezTo>
                    <a:pt x="0" y="260325"/>
                    <a:pt x="266631" y="0"/>
                    <a:pt x="595536" y="0"/>
                  </a:cubicBezTo>
                  <a:cubicBezTo>
                    <a:pt x="924441" y="0"/>
                    <a:pt x="1191072" y="260325"/>
                    <a:pt x="1191072" y="581453"/>
                  </a:cubicBezTo>
                  <a:cubicBezTo>
                    <a:pt x="1191072" y="902581"/>
                    <a:pt x="924441" y="1162906"/>
                    <a:pt x="595536" y="1162906"/>
                  </a:cubicBezTo>
                  <a:cubicBezTo>
                    <a:pt x="266631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9988" tIns="205863" rIns="209988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08637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4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338115" y="4483795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361109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92469" y="242167"/>
            <a:ext cx="1000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 &amp; Further Analysis Required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" y="954600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Cluster number '3' passengers only travelled 2600 miles need to further investigate?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726" y="4229464"/>
            <a:ext cx="391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Pink passengers are the least number of passengers but they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travel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more distance than the cluster Black Passengers. The Reason for this need to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find?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5600" y="954600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Black Passengers are the Least distance travellers. Need to find the reason for this?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5600" y="4229465"/>
            <a:ext cx="391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Black Passengers require Highest seats and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Highest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number of flights than others. Need to find the reason for this?</a:t>
            </a:r>
            <a:endParaRPr lang="en-GB" dirty="0" smtClean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8933" y="6082980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 Repository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4662" y="5713648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Tableau Story Board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12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6C762C-2601-4280-8833-726D27D8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38299" y="6406321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15550" y="6396335"/>
            <a:ext cx="1801652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24416"/>
            <a:ext cx="4514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endParaRPr lang="en-GB" sz="4400" b="1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924050"/>
            <a:ext cx="57340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 Black" panose="020B0A04020102020204" pitchFamily="34" charset="0"/>
                <a:hlinkClick r:id="rId2" action="ppaction://hlinksldjump"/>
              </a:rPr>
              <a:t>GameCo</a:t>
            </a:r>
            <a:endParaRPr lang="en-GB" dirty="0" smtClean="0">
              <a:latin typeface="Arial Black" panose="020B0A04020102020204" pitchFamily="34" charset="0"/>
            </a:endParaRPr>
          </a:p>
          <a:p>
            <a:r>
              <a:rPr lang="en-GB" dirty="0" smtClean="0"/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Analysing global video game sales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 Black" panose="020B0A04020102020204" pitchFamily="34" charset="0"/>
                <a:hlinkClick r:id="rId3" action="ppaction://hlinksldjump"/>
              </a:rPr>
              <a:t>Preparing </a:t>
            </a:r>
            <a:r>
              <a:rPr lang="en-GB" dirty="0">
                <a:latin typeface="Arial Black" panose="020B0A04020102020204" pitchFamily="34" charset="0"/>
                <a:hlinkClick r:id="rId3" action="ppaction://hlinksldjump"/>
              </a:rPr>
              <a:t>for Influenza </a:t>
            </a:r>
            <a:r>
              <a:rPr lang="en-GB" dirty="0" smtClean="0">
                <a:latin typeface="Arial Black" panose="020B0A04020102020204" pitchFamily="34" charset="0"/>
                <a:hlinkClick r:id="rId3" action="ppaction://hlinksldjump"/>
              </a:rPr>
              <a:t>Season</a:t>
            </a:r>
            <a:endParaRPr lang="en-GB" dirty="0" smtClean="0">
              <a:latin typeface="Arial Black" panose="020B0A04020102020204" pitchFamily="34" charset="0"/>
            </a:endParaRPr>
          </a:p>
          <a:p>
            <a:r>
              <a:rPr lang="en-GB" dirty="0" smtClean="0"/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Predicting staffing needs based on historical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 Black" panose="020B0A04020102020204" pitchFamily="34" charset="0"/>
                <a:hlinkClick r:id="rId4" action="ppaction://hlinksldjump"/>
              </a:rPr>
              <a:t>Rockbuster</a:t>
            </a:r>
            <a:r>
              <a:rPr lang="en-GB" dirty="0" smtClean="0">
                <a:latin typeface="Arial Black" panose="020B0A04020102020204" pitchFamily="34" charset="0"/>
                <a:hlinkClick r:id="rId4" action="ppaction://hlinksldjump"/>
              </a:rPr>
              <a:t> </a:t>
            </a:r>
            <a:r>
              <a:rPr lang="en-GB" dirty="0">
                <a:latin typeface="Arial Black" panose="020B0A04020102020204" pitchFamily="34" charset="0"/>
                <a:hlinkClick r:id="rId4" action="ppaction://hlinksldjump"/>
              </a:rPr>
              <a:t>Stealth </a:t>
            </a:r>
            <a:endParaRPr lang="en-GB" dirty="0" smtClean="0">
              <a:latin typeface="Arial Black" panose="020B0A040201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Rental Analysis with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 Black" panose="020B0A04020102020204" pitchFamily="34" charset="0"/>
                <a:hlinkClick r:id="rId5" action="ppaction://hlinksldjump"/>
              </a:rPr>
              <a:t>Instacart</a:t>
            </a:r>
            <a:r>
              <a:rPr lang="en-GB" dirty="0" smtClean="0">
                <a:latin typeface="Arial Black" panose="020B0A04020102020204" pitchFamily="34" charset="0"/>
                <a:hlinkClick r:id="rId5" action="ppaction://hlinksldjump"/>
              </a:rPr>
              <a:t> </a:t>
            </a:r>
            <a:r>
              <a:rPr lang="en-GB" dirty="0">
                <a:latin typeface="Arial Black" panose="020B0A04020102020204" pitchFamily="34" charset="0"/>
                <a:hlinkClick r:id="rId5" action="ppaction://hlinksldjump"/>
              </a:rPr>
              <a:t>Grocery Sales </a:t>
            </a:r>
            <a:r>
              <a:rPr lang="en-GB" dirty="0" smtClean="0">
                <a:latin typeface="Arial Black" panose="020B0A04020102020204" pitchFamily="34" charset="0"/>
                <a:hlinkClick r:id="rId5" action="ppaction://hlinksldjump"/>
              </a:rPr>
              <a:t>Analysis</a:t>
            </a:r>
            <a:endParaRPr lang="en-GB" dirty="0" smtClean="0">
              <a:latin typeface="Arial Black" panose="020B0A040201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Customer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Analysis and profiling with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>
                <a:latin typeface="Arial Black" panose="020B0A04020102020204" pitchFamily="34" charset="0"/>
                <a:hlinkClick r:id="rId6" action="ppaction://hlinksldjump"/>
              </a:rPr>
              <a:t>USA Airport Dataset Analysis</a:t>
            </a:r>
            <a:endParaRPr lang="en-GB" u="sng" dirty="0">
              <a:latin typeface="Arial Black" panose="020B0A04020102020204" pitchFamily="34" charset="0"/>
            </a:endParaRPr>
          </a:p>
          <a:p>
            <a:r>
              <a:rPr lang="en-GB" dirty="0" smtClean="0"/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Analysis, Regression and Clustering with Python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" y="323850"/>
            <a:ext cx="10774241" cy="211928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436771" y="6514493"/>
            <a:ext cx="8817989" cy="200632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6634934" y="1557612"/>
            <a:ext cx="4443699" cy="4107180"/>
            <a:chOff x="0" y="0"/>
            <a:chExt cx="4443699" cy="4107180"/>
          </a:xfrm>
          <a:solidFill>
            <a:srgbClr val="CE295E"/>
          </a:solidFill>
        </p:grpSpPr>
        <p:sp>
          <p:nvSpPr>
            <p:cNvPr id="13" name="Regular Pentagon 12"/>
            <p:cNvSpPr/>
            <p:nvPr/>
          </p:nvSpPr>
          <p:spPr>
            <a:xfrm>
              <a:off x="99060" y="0"/>
              <a:ext cx="4297680" cy="3619500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sp>
          <p:nvSpPr>
            <p:cNvPr id="14" name="Regular Pentagon 13"/>
            <p:cNvSpPr/>
            <p:nvPr/>
          </p:nvSpPr>
          <p:spPr>
            <a:xfrm>
              <a:off x="1584960" y="1424940"/>
              <a:ext cx="1417320" cy="1127760"/>
            </a:xfrm>
            <a:prstGeom prst="pent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cxnSp>
          <p:nvCxnSpPr>
            <p:cNvPr id="15" name="Straight Connector 14"/>
            <p:cNvCxnSpPr>
              <a:stCxn id="13" idx="1"/>
            </p:cNvCxnSpPr>
            <p:nvPr/>
          </p:nvCxnSpPr>
          <p:spPr>
            <a:xfrm>
              <a:off x="99065" y="1382522"/>
              <a:ext cx="1478275" cy="484378"/>
            </a:xfrm>
            <a:prstGeom prst="line">
              <a:avLst/>
            </a:prstGeom>
            <a:grpFill/>
            <a:ln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3" idx="4"/>
            </p:cNvCxnSpPr>
            <p:nvPr/>
          </p:nvCxnSpPr>
          <p:spPr>
            <a:xfrm>
              <a:off x="2720345" y="2563622"/>
              <a:ext cx="855608" cy="1055869"/>
            </a:xfrm>
            <a:prstGeom prst="line">
              <a:avLst/>
            </a:prstGeom>
            <a:grpFill/>
            <a:ln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3" idx="5"/>
            </p:cNvCxnSpPr>
            <p:nvPr/>
          </p:nvCxnSpPr>
          <p:spPr>
            <a:xfrm flipV="1">
              <a:off x="2987045" y="1382522"/>
              <a:ext cx="1409690" cy="457200"/>
            </a:xfrm>
            <a:prstGeom prst="line">
              <a:avLst/>
            </a:prstGeom>
            <a:grpFill/>
            <a:ln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0"/>
            </p:cNvCxnSpPr>
            <p:nvPr/>
          </p:nvCxnSpPr>
          <p:spPr>
            <a:xfrm flipH="1" flipV="1">
              <a:off x="2232655" y="18542"/>
              <a:ext cx="60965" cy="1406398"/>
            </a:xfrm>
            <a:prstGeom prst="line">
              <a:avLst/>
            </a:prstGeom>
            <a:grpFill/>
            <a:ln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2"/>
            </p:cNvCxnSpPr>
            <p:nvPr/>
          </p:nvCxnSpPr>
          <p:spPr>
            <a:xfrm flipV="1">
              <a:off x="919847" y="2533142"/>
              <a:ext cx="908949" cy="1086349"/>
            </a:xfrm>
            <a:prstGeom prst="line">
              <a:avLst/>
            </a:prstGeom>
            <a:grpFill/>
            <a:ln>
              <a:solidFill>
                <a:sysClr val="windowText" lastClr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5"/>
            <p:cNvSpPr txBox="1"/>
            <p:nvPr/>
          </p:nvSpPr>
          <p:spPr>
            <a:xfrm>
              <a:off x="1734072" y="1789573"/>
              <a:ext cx="1165860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dirty="0">
                  <a:latin typeface="Arial Black" panose="020B0A04020102020204" pitchFamily="34" charset="0"/>
                </a:rPr>
                <a:t>Tools</a:t>
              </a:r>
            </a:p>
          </p:txBody>
        </p:sp>
        <p:sp>
          <p:nvSpPr>
            <p:cNvPr id="21" name="TextBox 17"/>
            <p:cNvSpPr txBox="1"/>
            <p:nvPr/>
          </p:nvSpPr>
          <p:spPr>
            <a:xfrm rot="6578744">
              <a:off x="3097864" y="2398293"/>
              <a:ext cx="2249709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>
                  <a:latin typeface="Arial" panose="020B0604020202020204" pitchFamily="34" charset="0"/>
                  <a:cs typeface="Arial" panose="020B0604020202020204" pitchFamily="34" charset="0"/>
                </a:rPr>
                <a:t>Rockbuster</a:t>
              </a:r>
              <a:r>
                <a:rPr lang="en-GB" sz="1800" baseline="0">
                  <a:latin typeface="Arial" panose="020B0604020202020204" pitchFamily="34" charset="0"/>
                  <a:cs typeface="Arial" panose="020B0604020202020204" pitchFamily="34" charset="0"/>
                </a:rPr>
                <a:t> Stealth</a:t>
              </a:r>
              <a:endParaRPr lang="en-GB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 rot="14985269">
              <a:off x="-480060" y="2499361"/>
              <a:ext cx="1402080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USA Airport</a:t>
              </a:r>
              <a:endParaRPr lang="en-GB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19"/>
            <p:cNvSpPr txBox="1"/>
            <p:nvPr/>
          </p:nvSpPr>
          <p:spPr>
            <a:xfrm>
              <a:off x="1600200" y="3665220"/>
              <a:ext cx="1402080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InstaCart</a:t>
              </a:r>
              <a:endParaRPr lang="en-GB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0"/>
            <p:cNvSpPr txBox="1"/>
            <p:nvPr/>
          </p:nvSpPr>
          <p:spPr>
            <a:xfrm rot="1977504">
              <a:off x="2827021" y="307901"/>
              <a:ext cx="1402080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>
                  <a:latin typeface="Arial" panose="020B0604020202020204" pitchFamily="34" charset="0"/>
                  <a:cs typeface="Arial" panose="020B0604020202020204" pitchFamily="34" charset="0"/>
                </a:rPr>
                <a:t>Flu</a:t>
              </a:r>
              <a:r>
                <a:rPr lang="en-GB" sz="1800" baseline="0">
                  <a:latin typeface="Arial" panose="020B0604020202020204" pitchFamily="34" charset="0"/>
                  <a:cs typeface="Arial" panose="020B0604020202020204" pitchFamily="34" charset="0"/>
                </a:rPr>
                <a:t> Season</a:t>
              </a:r>
              <a:endParaRPr lang="en-GB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1"/>
            <p:cNvSpPr txBox="1"/>
            <p:nvPr/>
          </p:nvSpPr>
          <p:spPr>
            <a:xfrm rot="19504653">
              <a:off x="323313" y="193660"/>
              <a:ext cx="1534988" cy="44196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>
                  <a:latin typeface="Arial" panose="020B0604020202020204" pitchFamily="34" charset="0"/>
                  <a:cs typeface="Arial" panose="020B0604020202020204" pitchFamily="34" charset="0"/>
                </a:rPr>
                <a:t>GameCo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1100" y="975360"/>
              <a:ext cx="536585" cy="205740"/>
            </a:xfrm>
            <a:prstGeom prst="rect">
              <a:avLst/>
            </a:prstGeom>
            <a:grpFill/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6540" y="1135380"/>
              <a:ext cx="822960" cy="275250"/>
            </a:xfrm>
            <a:prstGeom prst="rect">
              <a:avLst/>
            </a:prstGeom>
            <a:grpFill/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5080" y="739140"/>
              <a:ext cx="536585" cy="205740"/>
            </a:xfrm>
            <a:prstGeom prst="rect">
              <a:avLst/>
            </a:prstGeom>
            <a:grpFill/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46121" y="2514601"/>
              <a:ext cx="548640" cy="374616"/>
            </a:xfrm>
            <a:prstGeom prst="rect">
              <a:avLst/>
            </a:prstGeom>
            <a:grpFill/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7060" y="2118360"/>
              <a:ext cx="822960" cy="275250"/>
            </a:xfrm>
            <a:prstGeom prst="rect">
              <a:avLst/>
            </a:prstGeom>
            <a:grpFill/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6140" y="1805940"/>
              <a:ext cx="536585" cy="205740"/>
            </a:xfrm>
            <a:prstGeom prst="rect">
              <a:avLst/>
            </a:prstGeom>
            <a:grpFill/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40280" y="3122608"/>
              <a:ext cx="701040" cy="243739"/>
            </a:xfrm>
            <a:prstGeom prst="rect">
              <a:avLst/>
            </a:prstGeom>
            <a:grpFill/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20099" y="3134214"/>
              <a:ext cx="499201" cy="266159"/>
            </a:xfrm>
            <a:prstGeom prst="rect">
              <a:avLst/>
            </a:prstGeom>
            <a:grpFill/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50720" y="2689860"/>
              <a:ext cx="556459" cy="213360"/>
            </a:xfrm>
            <a:prstGeom prst="rect">
              <a:avLst/>
            </a:prstGeom>
            <a:grpFill/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5593" y="3442506"/>
            <a:ext cx="701040" cy="243739"/>
          </a:xfrm>
          <a:prstGeom prst="rect">
            <a:avLst/>
          </a:prstGeom>
          <a:solidFill>
            <a:srgbClr val="CE295E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383" y="3934588"/>
            <a:ext cx="822960" cy="275250"/>
          </a:xfrm>
          <a:prstGeom prst="rect">
            <a:avLst/>
          </a:prstGeom>
          <a:solidFill>
            <a:srgbClr val="CE295E"/>
          </a:solidFill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323" y="4373430"/>
            <a:ext cx="556459" cy="213360"/>
          </a:xfrm>
          <a:prstGeom prst="rect">
            <a:avLst/>
          </a:prstGeom>
          <a:solidFill>
            <a:srgbClr val="CE295E"/>
          </a:solidFill>
        </p:spPr>
      </p:pic>
    </p:spTree>
    <p:extLst>
      <p:ext uri="{BB962C8B-B14F-4D97-AF65-F5344CB8AC3E}">
        <p14:creationId xmlns:p14="http://schemas.microsoft.com/office/powerpoint/2010/main" val="14536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050379" y="6388737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3025" y="428610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GameCo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25" y="1162895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Perform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 descriptive analysis of a video game sales data set for a fictitious company –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GameCo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which wants to use data to inform the development of new games.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2124" y="2043218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Global retail video game sales from 1980 to 2020. Data provided by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VGChartz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2124" y="3020435"/>
            <a:ext cx="6524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 integrity,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and accuracy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Grouping &amp; Summarising (Pivot Tables) </a:t>
            </a:r>
            <a:endParaRPr 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Descriptive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Visualising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results in Excel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2124" y="4793830"/>
            <a:ext cx="652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371"/>
            <a:ext cx="4205494" cy="502593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94" y="1883356"/>
            <a:ext cx="1044030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17" y="3280876"/>
            <a:ext cx="998307" cy="1074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172" y="4602189"/>
            <a:ext cx="1104996" cy="1066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846" y="5177564"/>
            <a:ext cx="986154" cy="3781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38200" y="238125"/>
            <a:ext cx="10774241" cy="211928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436772" y="6514492"/>
            <a:ext cx="8688304" cy="210157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42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553998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cap="none" dirty="0">
                <a:solidFill>
                  <a:srgbClr val="CE295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Identifying sales trends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414" t="3701" r="867" b="3123"/>
          <a:stretch/>
        </p:blipFill>
        <p:spPr>
          <a:xfrm>
            <a:off x="589085" y="1262331"/>
            <a:ext cx="5266592" cy="3288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4941277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Analysis of historical retail sales data: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sales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Trends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 patterns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Recognise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data limitations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138" t="1743" r="1085" b="10424"/>
          <a:stretch/>
        </p:blipFill>
        <p:spPr>
          <a:xfrm>
            <a:off x="6163408" y="1318846"/>
            <a:ext cx="5794130" cy="2848708"/>
          </a:xfrm>
          <a:prstGeom prst="rect">
            <a:avLst/>
          </a:prstGeom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0717" y="6396335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26312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>
                <a:solidFill>
                  <a:srgbClr val="CE295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Identifying top genres and publishers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29" t="10063" r="1391" b="9508"/>
          <a:stretch/>
        </p:blipFill>
        <p:spPr>
          <a:xfrm>
            <a:off x="694592" y="1116623"/>
            <a:ext cx="6301580" cy="3145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1" y="1190204"/>
            <a:ext cx="4391211" cy="3071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700" y="4770297"/>
            <a:ext cx="53633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 sport games are the best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selling in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NA, followed by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shooter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see the same trend for the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Japan the top selling genre is role playing, followed by action games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2849" y="4770297"/>
            <a:ext cx="514203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Publishers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Nintendo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is the best selling publisher in all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Electronic arts is the second most popular publisher in 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 Japan the concurrence of Nintendo is massive compared to all other publishers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47094" y="6396335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148417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73471" y="6396335"/>
            <a:ext cx="1713729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7161" y="266309"/>
            <a:ext cx="411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endParaRPr lang="en-GB" sz="3600" dirty="0">
              <a:solidFill>
                <a:srgbClr val="CE2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" y="954600"/>
            <a:ext cx="391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reasons for sharp decline in sales after 2008, including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Online free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Changes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consumer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Economic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0803" y="3785177"/>
            <a:ext cx="391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Drive sales and attract customers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Focus on best-selling genres and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publishers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Expand reach and increase sales: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Create an online gaming platform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75600" y="954600"/>
            <a:ext cx="391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Study factors that made Japan a successful market for video games in the 80s and 90s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5600" y="3644500"/>
            <a:ext cx="391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reasons for decline in North America(NA) sales: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Increase marketing budget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Investment strategy for Europe(EU):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Growing steadily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Invest current budget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Investment strategy for Japan: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Continue with current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hlinkClick r:id="rId2" action="ppaction://hlinkfile"/>
          </p:cNvPr>
          <p:cNvSpPr txBox="1"/>
          <p:nvPr/>
        </p:nvSpPr>
        <p:spPr>
          <a:xfrm>
            <a:off x="4480707" y="5956659"/>
            <a:ext cx="28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Final Presentation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8200" y="152400"/>
            <a:ext cx="10774241" cy="211928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436772" y="6514492"/>
            <a:ext cx="8688304" cy="210157"/>
          </a:xfrm>
          <a:prstGeom prst="rect">
            <a:avLst/>
          </a:prstGeom>
          <a:solidFill>
            <a:srgbClr val="CE2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3611097" y="955588"/>
            <a:ext cx="4638185" cy="4691112"/>
            <a:chOff x="3611097" y="955588"/>
            <a:chExt cx="4638185" cy="4691112"/>
          </a:xfrm>
        </p:grpSpPr>
        <p:sp>
          <p:nvSpPr>
            <p:cNvPr id="16" name="Block Arc 15"/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10800000"/>
                <a:gd name="adj2" fmla="val 16200000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Block Arc 16">
              <a:hlinkClick r:id="rId4" action="ppaction://hlinkfile"/>
            </p:cNvPr>
            <p:cNvSpPr/>
            <p:nvPr/>
          </p:nvSpPr>
          <p:spPr>
            <a:xfrm>
              <a:off x="4113599" y="1495176"/>
              <a:ext cx="3611936" cy="3611936"/>
            </a:xfrm>
            <a:prstGeom prst="blockArc">
              <a:avLst>
                <a:gd name="adj1" fmla="val 5400000"/>
                <a:gd name="adj2" fmla="val 10800000"/>
                <a:gd name="adj3" fmla="val 4636"/>
              </a:avLst>
            </a:prstGeom>
            <a:solidFill>
              <a:srgbClr val="CE295E"/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Block Arc 17"/>
            <p:cNvSpPr/>
            <p:nvPr/>
          </p:nvSpPr>
          <p:spPr>
            <a:xfrm>
              <a:off x="4097758" y="1495247"/>
              <a:ext cx="3611936" cy="3611936"/>
            </a:xfrm>
            <a:prstGeom prst="blockArc">
              <a:avLst>
                <a:gd name="adj1" fmla="val 21599861"/>
                <a:gd name="adj2" fmla="val 536912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Block Arc 18"/>
            <p:cNvSpPr/>
            <p:nvPr/>
          </p:nvSpPr>
          <p:spPr>
            <a:xfrm>
              <a:off x="4097758" y="1495105"/>
              <a:ext cx="3611936" cy="3611936"/>
            </a:xfrm>
            <a:prstGeom prst="blockArc">
              <a:avLst>
                <a:gd name="adj1" fmla="val 16230871"/>
                <a:gd name="adj2" fmla="val 139"/>
                <a:gd name="adj3" fmla="val 4636"/>
              </a:avLst>
            </a:prstGeom>
            <a:solidFill>
              <a:srgbClr val="CE295E"/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5434405" y="2641660"/>
              <a:ext cx="1158237" cy="1157589"/>
            </a:xfrm>
            <a:custGeom>
              <a:avLst/>
              <a:gdLst>
                <a:gd name="connsiteX0" fmla="*/ 0 w 1158237"/>
                <a:gd name="connsiteY0" fmla="*/ 578795 h 1157589"/>
                <a:gd name="connsiteX1" fmla="*/ 579119 w 1158237"/>
                <a:gd name="connsiteY1" fmla="*/ 0 h 1157589"/>
                <a:gd name="connsiteX2" fmla="*/ 1158238 w 1158237"/>
                <a:gd name="connsiteY2" fmla="*/ 578795 h 1157589"/>
                <a:gd name="connsiteX3" fmla="*/ 579119 w 1158237"/>
                <a:gd name="connsiteY3" fmla="*/ 1157590 h 1157589"/>
                <a:gd name="connsiteX4" fmla="*/ 0 w 1158237"/>
                <a:gd name="connsiteY4" fmla="*/ 578795 h 115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37" h="1157589">
                  <a:moveTo>
                    <a:pt x="0" y="578795"/>
                  </a:moveTo>
                  <a:cubicBezTo>
                    <a:pt x="0" y="259135"/>
                    <a:pt x="259280" y="0"/>
                    <a:pt x="579119" y="0"/>
                  </a:cubicBezTo>
                  <a:cubicBezTo>
                    <a:pt x="898958" y="0"/>
                    <a:pt x="1158238" y="259135"/>
                    <a:pt x="1158238" y="578795"/>
                  </a:cubicBezTo>
                  <a:cubicBezTo>
                    <a:pt x="1158238" y="898455"/>
                    <a:pt x="898958" y="1157590"/>
                    <a:pt x="579119" y="1157590"/>
                  </a:cubicBezTo>
                  <a:cubicBezTo>
                    <a:pt x="259280" y="1157590"/>
                    <a:pt x="0" y="898455"/>
                    <a:pt x="0" y="578795"/>
                  </a:cubicBezTo>
                  <a:close/>
                </a:path>
              </a:pathLst>
            </a:custGeom>
            <a:blipFill rotWithShape="0">
              <a:blip r:embed="rId5"/>
              <a:stretch>
                <a:fillRect/>
              </a:stretch>
            </a:blip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8040" tIns="227945" rIns="228040" bIns="227945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324032" y="955588"/>
              <a:ext cx="1191071" cy="1162905"/>
            </a:xfrm>
            <a:custGeom>
              <a:avLst/>
              <a:gdLst>
                <a:gd name="connsiteX0" fmla="*/ 0 w 1191071"/>
                <a:gd name="connsiteY0" fmla="*/ 581453 h 1162905"/>
                <a:gd name="connsiteX1" fmla="*/ 595536 w 1191071"/>
                <a:gd name="connsiteY1" fmla="*/ 0 h 1162905"/>
                <a:gd name="connsiteX2" fmla="*/ 1191072 w 1191071"/>
                <a:gd name="connsiteY2" fmla="*/ 581453 h 1162905"/>
                <a:gd name="connsiteX3" fmla="*/ 595536 w 1191071"/>
                <a:gd name="connsiteY3" fmla="*/ 1162906 h 1162905"/>
                <a:gd name="connsiteX4" fmla="*/ 0 w 1191071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071" h="1162905">
                  <a:moveTo>
                    <a:pt x="0" y="581453"/>
                  </a:moveTo>
                  <a:cubicBezTo>
                    <a:pt x="0" y="260325"/>
                    <a:pt x="266631" y="0"/>
                    <a:pt x="595536" y="0"/>
                  </a:cubicBezTo>
                  <a:cubicBezTo>
                    <a:pt x="924441" y="0"/>
                    <a:pt x="1191072" y="260325"/>
                    <a:pt x="1191072" y="581453"/>
                  </a:cubicBezTo>
                  <a:cubicBezTo>
                    <a:pt x="1191072" y="902581"/>
                    <a:pt x="924441" y="1162906"/>
                    <a:pt x="595536" y="1162906"/>
                  </a:cubicBezTo>
                  <a:cubicBezTo>
                    <a:pt x="266631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9988" tIns="205863" rIns="209988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08637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4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338115" y="4483795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611097" y="2719692"/>
              <a:ext cx="1162905" cy="1162905"/>
            </a:xfrm>
            <a:custGeom>
              <a:avLst/>
              <a:gdLst>
                <a:gd name="connsiteX0" fmla="*/ 0 w 1162905"/>
                <a:gd name="connsiteY0" fmla="*/ 581453 h 1162905"/>
                <a:gd name="connsiteX1" fmla="*/ 581453 w 1162905"/>
                <a:gd name="connsiteY1" fmla="*/ 0 h 1162905"/>
                <a:gd name="connsiteX2" fmla="*/ 1162906 w 1162905"/>
                <a:gd name="connsiteY2" fmla="*/ 581453 h 1162905"/>
                <a:gd name="connsiteX3" fmla="*/ 581453 w 1162905"/>
                <a:gd name="connsiteY3" fmla="*/ 1162906 h 1162905"/>
                <a:gd name="connsiteX4" fmla="*/ 0 w 1162905"/>
                <a:gd name="connsiteY4" fmla="*/ 581453 h 116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05" h="1162905">
                  <a:moveTo>
                    <a:pt x="0" y="581453"/>
                  </a:moveTo>
                  <a:cubicBezTo>
                    <a:pt x="0" y="260325"/>
                    <a:pt x="260325" y="0"/>
                    <a:pt x="581453" y="0"/>
                  </a:cubicBezTo>
                  <a:cubicBezTo>
                    <a:pt x="902581" y="0"/>
                    <a:pt x="1162906" y="260325"/>
                    <a:pt x="1162906" y="581453"/>
                  </a:cubicBezTo>
                  <a:cubicBezTo>
                    <a:pt x="1162906" y="902581"/>
                    <a:pt x="902581" y="1162906"/>
                    <a:pt x="581453" y="1162906"/>
                  </a:cubicBezTo>
                  <a:cubicBezTo>
                    <a:pt x="260325" y="1162906"/>
                    <a:pt x="0" y="902581"/>
                    <a:pt x="0" y="581453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863" tIns="205863" rIns="205863" bIns="205863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  <a:endParaRPr lang="en-US" sz="20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988062" y="6417377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3025" y="428610"/>
            <a:ext cx="652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 </a:t>
            </a:r>
            <a:r>
              <a:rPr lang="en-GB" sz="3600" dirty="0">
                <a:solidFill>
                  <a:srgbClr val="CE2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125" y="1162895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Provide recommendations to a medical staffing agency to inform the timing and spatial distribution of additional medical personnel for the upcoming Influenza season in the United States.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2124" y="2043218"/>
            <a:ext cx="652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deaths - Data Set Source: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Population data - Data Set Source: US Census Bureau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72124" y="3020435"/>
            <a:ext cx="65246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Designing a Data Research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Profiling &amp;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Integrety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Integration &amp;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Hypothesis </a:t>
            </a: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Visualization &amp; Storytelling (Tableau)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2124" y="4793830"/>
            <a:ext cx="6524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371"/>
            <a:ext cx="4205494" cy="5025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94" y="1883356"/>
            <a:ext cx="1044030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17" y="3280876"/>
            <a:ext cx="998307" cy="1074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172" y="4602189"/>
            <a:ext cx="1104996" cy="1066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846" y="5177564"/>
            <a:ext cx="986154" cy="3781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7846" y="5669081"/>
            <a:ext cx="2191374" cy="7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8" y="525818"/>
            <a:ext cx="10791092" cy="110799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cap="none" dirty="0" smtClean="0">
                <a:solidFill>
                  <a:srgbClr val="CE295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Influenza deaths in USA &amp; Vulnerable People Deaths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191774"/>
            <a:ext cx="5646836" cy="3431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700" r="5451"/>
          <a:stretch/>
        </p:blipFill>
        <p:spPr>
          <a:xfrm>
            <a:off x="6186543" y="1191774"/>
            <a:ext cx="5466080" cy="41540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891" y="5345804"/>
            <a:ext cx="5889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deaths in different states in USA </a:t>
            </a:r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Influenza deaths are High in California, New York and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Texas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flu deaths for Alaska have been suppressed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76142" y="5345885"/>
            <a:ext cx="6620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Vulnerable People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Death</a:t>
            </a:r>
          </a:p>
          <a:p>
            <a:pPr algn="ctr"/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Among Vulnerable People (65+ Years old), 85+ years people deaths are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Second highest deaths are in 75-84 years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old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38303" y="6423022"/>
            <a:ext cx="1836821" cy="4616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Syed Abdul Rasheed</a:t>
            </a:r>
          </a:p>
        </p:txBody>
      </p:sp>
    </p:spTree>
    <p:extLst>
      <p:ext uri="{BB962C8B-B14F-4D97-AF65-F5344CB8AC3E}">
        <p14:creationId xmlns:p14="http://schemas.microsoft.com/office/powerpoint/2010/main" val="20605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676778_Dashboard, from 24Slides_SL_V1.pptx" id="{295C4539-006B-481B-BB49-AA6696014542}" vid="{08D33979-AB7E-4584-851D-4053B37BB9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EC375F-F377-4CDC-ADF0-CC8811D177D6}">
  <ds:schemaRefs>
    <ds:schemaRef ds:uri="16c05727-aa75-4e4a-9b5f-8a80a1165891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0</TotalTime>
  <Words>1711</Words>
  <Application>Microsoft Office PowerPoint</Application>
  <PresentationFormat>Widescreen</PresentationFormat>
  <Paragraphs>338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Century Gothic</vt:lpstr>
      <vt:lpstr>Segoe UI Light</vt:lpstr>
      <vt:lpstr>Office Theme</vt:lpstr>
      <vt:lpstr>Slide 1</vt:lpstr>
      <vt:lpstr>PowerPoint Presentation</vt:lpstr>
      <vt:lpstr>PowerPoint Presentation</vt:lpstr>
      <vt:lpstr>PowerPoint Presentation</vt:lpstr>
      <vt:lpstr>Identifying sales trends over time</vt:lpstr>
      <vt:lpstr>Identifying top genres and publishers</vt:lpstr>
      <vt:lpstr>PowerPoint Presentation</vt:lpstr>
      <vt:lpstr>PowerPoint Presentation</vt:lpstr>
      <vt:lpstr>Influenza deaths in USA &amp; Vulnerable People Deaths</vt:lpstr>
      <vt:lpstr>Influenza deaths in different Seasons &amp; Correlation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10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2023-02-09T21:23:23Z</dcterms:created>
  <dcterms:modified xsi:type="dcterms:W3CDTF">2023-03-02T13:44:38Z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